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Lst>
  <p:notesMasterIdLst>
    <p:notesMasterId r:id="rId66"/>
  </p:notesMasterIdLst>
  <p:handoutMasterIdLst>
    <p:handoutMasterId r:id="rId67"/>
  </p:handoutMasterIdLst>
  <p:sldIdLst>
    <p:sldId id="344" r:id="rId3"/>
    <p:sldId id="364" r:id="rId4"/>
    <p:sldId id="258" r:id="rId5"/>
    <p:sldId id="309" r:id="rId6"/>
    <p:sldId id="324" r:id="rId7"/>
    <p:sldId id="325" r:id="rId8"/>
    <p:sldId id="363" r:id="rId9"/>
    <p:sldId id="260" r:id="rId10"/>
    <p:sldId id="337" r:id="rId11"/>
    <p:sldId id="322" r:id="rId12"/>
    <p:sldId id="323" r:id="rId13"/>
    <p:sldId id="295" r:id="rId14"/>
    <p:sldId id="296" r:id="rId15"/>
    <p:sldId id="261" r:id="rId16"/>
    <p:sldId id="262" r:id="rId17"/>
    <p:sldId id="280" r:id="rId18"/>
    <p:sldId id="263" r:id="rId19"/>
    <p:sldId id="307" r:id="rId20"/>
    <p:sldId id="330" r:id="rId21"/>
    <p:sldId id="331" r:id="rId22"/>
    <p:sldId id="332" r:id="rId23"/>
    <p:sldId id="333" r:id="rId24"/>
    <p:sldId id="334" r:id="rId25"/>
    <p:sldId id="311" r:id="rId26"/>
    <p:sldId id="359" r:id="rId27"/>
    <p:sldId id="358" r:id="rId28"/>
    <p:sldId id="362" r:id="rId29"/>
    <p:sldId id="281" r:id="rId30"/>
    <p:sldId id="297" r:id="rId31"/>
    <p:sldId id="298" r:id="rId32"/>
    <p:sldId id="365" r:id="rId33"/>
    <p:sldId id="292" r:id="rId34"/>
    <p:sldId id="282" r:id="rId35"/>
    <p:sldId id="361" r:id="rId36"/>
    <p:sldId id="317" r:id="rId37"/>
    <p:sldId id="319" r:id="rId38"/>
    <p:sldId id="351" r:id="rId39"/>
    <p:sldId id="320" r:id="rId40"/>
    <p:sldId id="353" r:id="rId41"/>
    <p:sldId id="354" r:id="rId42"/>
    <p:sldId id="355" r:id="rId43"/>
    <p:sldId id="356" r:id="rId44"/>
    <p:sldId id="347" r:id="rId45"/>
    <p:sldId id="268" r:id="rId46"/>
    <p:sldId id="270" r:id="rId47"/>
    <p:sldId id="271" r:id="rId48"/>
    <p:sldId id="272" r:id="rId49"/>
    <p:sldId id="273" r:id="rId50"/>
    <p:sldId id="274" r:id="rId51"/>
    <p:sldId id="276" r:id="rId52"/>
    <p:sldId id="275" r:id="rId53"/>
    <p:sldId id="300" r:id="rId54"/>
    <p:sldId id="299" r:id="rId55"/>
    <p:sldId id="301" r:id="rId56"/>
    <p:sldId id="302" r:id="rId57"/>
    <p:sldId id="303" r:id="rId58"/>
    <p:sldId id="304" r:id="rId59"/>
    <p:sldId id="305" r:id="rId60"/>
    <p:sldId id="306" r:id="rId61"/>
    <p:sldId id="360" r:id="rId62"/>
    <p:sldId id="366" r:id="rId63"/>
    <p:sldId id="345" r:id="rId64"/>
    <p:sldId id="352" r:id="rId65"/>
  </p:sldIdLst>
  <p:sldSz cx="9144000" cy="6858000" type="screen4x3"/>
  <p:notesSz cx="7099300" cy="1022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6" autoAdjust="0"/>
    <p:restoredTop sz="93721" autoAdjust="0"/>
  </p:normalViewPr>
  <p:slideViewPr>
    <p:cSldViewPr>
      <p:cViewPr varScale="1">
        <p:scale>
          <a:sx n="69" d="100"/>
          <a:sy n="69" d="100"/>
        </p:scale>
        <p:origin x="138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175"/>
          </a:xfrm>
          <a:prstGeom prst="rect">
            <a:avLst/>
          </a:prstGeom>
        </p:spPr>
        <p:txBody>
          <a:bodyPr vert="horz" lIns="95445" tIns="47723" rIns="95445" bIns="47723" rtlCol="0"/>
          <a:lstStyle>
            <a:lvl1pPr algn="l">
              <a:defRPr sz="1300"/>
            </a:lvl1pPr>
          </a:lstStyle>
          <a:p>
            <a:endParaRPr lang="en-GB"/>
          </a:p>
        </p:txBody>
      </p:sp>
      <p:sp>
        <p:nvSpPr>
          <p:cNvPr id="3" name="Date Placeholder 2"/>
          <p:cNvSpPr>
            <a:spLocks noGrp="1"/>
          </p:cNvSpPr>
          <p:nvPr>
            <p:ph type="dt" sz="quarter" idx="1"/>
          </p:nvPr>
        </p:nvSpPr>
        <p:spPr>
          <a:xfrm>
            <a:off x="4021294" y="0"/>
            <a:ext cx="3076363" cy="511175"/>
          </a:xfrm>
          <a:prstGeom prst="rect">
            <a:avLst/>
          </a:prstGeom>
        </p:spPr>
        <p:txBody>
          <a:bodyPr vert="horz" lIns="95445" tIns="47723" rIns="95445" bIns="47723" rtlCol="0"/>
          <a:lstStyle>
            <a:lvl1pPr algn="r">
              <a:defRPr sz="1300"/>
            </a:lvl1pPr>
          </a:lstStyle>
          <a:p>
            <a:fld id="{62EE8B00-02E1-4DB6-93A5-F99B7BBFE163}" type="datetimeFigureOut">
              <a:rPr lang="en-GB" smtClean="0"/>
              <a:t>04/10/2019</a:t>
            </a:fld>
            <a:endParaRPr lang="en-GB"/>
          </a:p>
        </p:txBody>
      </p:sp>
      <p:sp>
        <p:nvSpPr>
          <p:cNvPr id="4" name="Footer Placeholder 3"/>
          <p:cNvSpPr>
            <a:spLocks noGrp="1"/>
          </p:cNvSpPr>
          <p:nvPr>
            <p:ph type="ftr" sz="quarter" idx="2"/>
          </p:nvPr>
        </p:nvSpPr>
        <p:spPr>
          <a:xfrm>
            <a:off x="0" y="9710550"/>
            <a:ext cx="3076363" cy="511175"/>
          </a:xfrm>
          <a:prstGeom prst="rect">
            <a:avLst/>
          </a:prstGeom>
        </p:spPr>
        <p:txBody>
          <a:bodyPr vert="horz" lIns="95445" tIns="47723" rIns="95445" bIns="47723" rtlCol="0" anchor="b"/>
          <a:lstStyle>
            <a:lvl1pPr algn="l">
              <a:defRPr sz="1300"/>
            </a:lvl1pPr>
          </a:lstStyle>
          <a:p>
            <a:endParaRPr lang="en-GB"/>
          </a:p>
        </p:txBody>
      </p:sp>
      <p:sp>
        <p:nvSpPr>
          <p:cNvPr id="5" name="Slide Number Placeholder 4"/>
          <p:cNvSpPr>
            <a:spLocks noGrp="1"/>
          </p:cNvSpPr>
          <p:nvPr>
            <p:ph type="sldNum" sz="quarter" idx="3"/>
          </p:nvPr>
        </p:nvSpPr>
        <p:spPr>
          <a:xfrm>
            <a:off x="4021294" y="9710550"/>
            <a:ext cx="3076363" cy="511175"/>
          </a:xfrm>
          <a:prstGeom prst="rect">
            <a:avLst/>
          </a:prstGeom>
        </p:spPr>
        <p:txBody>
          <a:bodyPr vert="horz" lIns="95445" tIns="47723" rIns="95445" bIns="47723" rtlCol="0" anchor="b"/>
          <a:lstStyle>
            <a:lvl1pPr algn="r">
              <a:defRPr sz="1300"/>
            </a:lvl1pPr>
          </a:lstStyle>
          <a:p>
            <a:fld id="{3B2F5E6B-AE63-4B95-994E-02AFF987BF29}" type="slidenum">
              <a:rPr lang="en-GB" smtClean="0"/>
              <a:t>‹#›</a:t>
            </a:fld>
            <a:endParaRPr lang="en-GB"/>
          </a:p>
        </p:txBody>
      </p:sp>
    </p:spTree>
    <p:extLst>
      <p:ext uri="{BB962C8B-B14F-4D97-AF65-F5344CB8AC3E}">
        <p14:creationId xmlns:p14="http://schemas.microsoft.com/office/powerpoint/2010/main" val="35663274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175"/>
          </a:xfrm>
          <a:prstGeom prst="rect">
            <a:avLst/>
          </a:prstGeom>
        </p:spPr>
        <p:txBody>
          <a:bodyPr vert="horz" lIns="95445" tIns="47723" rIns="95445" bIns="47723" rtlCol="0"/>
          <a:lstStyle>
            <a:lvl1pPr algn="l">
              <a:defRPr sz="1300"/>
            </a:lvl1pPr>
          </a:lstStyle>
          <a:p>
            <a:endParaRPr lang="en-GB"/>
          </a:p>
        </p:txBody>
      </p:sp>
      <p:sp>
        <p:nvSpPr>
          <p:cNvPr id="3" name="Date Placeholder 2"/>
          <p:cNvSpPr>
            <a:spLocks noGrp="1"/>
          </p:cNvSpPr>
          <p:nvPr>
            <p:ph type="dt" idx="1"/>
          </p:nvPr>
        </p:nvSpPr>
        <p:spPr>
          <a:xfrm>
            <a:off x="4021294" y="0"/>
            <a:ext cx="3076363" cy="511175"/>
          </a:xfrm>
          <a:prstGeom prst="rect">
            <a:avLst/>
          </a:prstGeom>
        </p:spPr>
        <p:txBody>
          <a:bodyPr vert="horz" lIns="95445" tIns="47723" rIns="95445" bIns="47723" rtlCol="0"/>
          <a:lstStyle>
            <a:lvl1pPr algn="r">
              <a:defRPr sz="1300"/>
            </a:lvl1pPr>
          </a:lstStyle>
          <a:p>
            <a:fld id="{DB7A058A-CF8F-4CAB-99C7-E725ABD35B62}" type="datetimeFigureOut">
              <a:rPr lang="en-GB" smtClean="0"/>
              <a:t>04/10/2019</a:t>
            </a:fld>
            <a:endParaRPr lang="en-GB"/>
          </a:p>
        </p:txBody>
      </p:sp>
      <p:sp>
        <p:nvSpPr>
          <p:cNvPr id="4" name="Slide Image Placeholder 3"/>
          <p:cNvSpPr>
            <a:spLocks noGrp="1" noRot="1" noChangeAspect="1"/>
          </p:cNvSpPr>
          <p:nvPr>
            <p:ph type="sldImg" idx="2"/>
          </p:nvPr>
        </p:nvSpPr>
        <p:spPr>
          <a:xfrm>
            <a:off x="993775" y="766763"/>
            <a:ext cx="5111750" cy="3833812"/>
          </a:xfrm>
          <a:prstGeom prst="rect">
            <a:avLst/>
          </a:prstGeom>
          <a:noFill/>
          <a:ln w="12700">
            <a:solidFill>
              <a:prstClr val="black"/>
            </a:solidFill>
          </a:ln>
        </p:spPr>
        <p:txBody>
          <a:bodyPr vert="horz" lIns="95445" tIns="47723" rIns="95445" bIns="47723" rtlCol="0" anchor="ctr"/>
          <a:lstStyle/>
          <a:p>
            <a:endParaRPr lang="en-GB"/>
          </a:p>
        </p:txBody>
      </p:sp>
      <p:sp>
        <p:nvSpPr>
          <p:cNvPr id="5" name="Notes Placeholder 4"/>
          <p:cNvSpPr>
            <a:spLocks noGrp="1"/>
          </p:cNvSpPr>
          <p:nvPr>
            <p:ph type="body" sz="quarter" idx="3"/>
          </p:nvPr>
        </p:nvSpPr>
        <p:spPr>
          <a:xfrm>
            <a:off x="709930" y="4856163"/>
            <a:ext cx="5679440" cy="4600575"/>
          </a:xfrm>
          <a:prstGeom prst="rect">
            <a:avLst/>
          </a:prstGeom>
        </p:spPr>
        <p:txBody>
          <a:bodyPr vert="horz" lIns="95445" tIns="47723" rIns="95445" bIns="477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10550"/>
            <a:ext cx="3076363" cy="511175"/>
          </a:xfrm>
          <a:prstGeom prst="rect">
            <a:avLst/>
          </a:prstGeom>
        </p:spPr>
        <p:txBody>
          <a:bodyPr vert="horz" lIns="95445" tIns="47723" rIns="95445" bIns="47723"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10550"/>
            <a:ext cx="3076363" cy="511175"/>
          </a:xfrm>
          <a:prstGeom prst="rect">
            <a:avLst/>
          </a:prstGeom>
        </p:spPr>
        <p:txBody>
          <a:bodyPr vert="horz" lIns="95445" tIns="47723" rIns="95445" bIns="47723" rtlCol="0" anchor="b"/>
          <a:lstStyle>
            <a:lvl1pPr algn="r">
              <a:defRPr sz="1300"/>
            </a:lvl1pPr>
          </a:lstStyle>
          <a:p>
            <a:fld id="{0F0529E6-5450-4A6F-AB99-95B20526AB24}" type="slidenum">
              <a:rPr lang="en-GB" smtClean="0"/>
              <a:t>‹#›</a:t>
            </a:fld>
            <a:endParaRPr lang="en-GB"/>
          </a:p>
        </p:txBody>
      </p:sp>
    </p:spTree>
    <p:extLst>
      <p:ext uri="{BB962C8B-B14F-4D97-AF65-F5344CB8AC3E}">
        <p14:creationId xmlns:p14="http://schemas.microsoft.com/office/powerpoint/2010/main" val="3505281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75491" indent="-298266">
              <a:defRPr>
                <a:solidFill>
                  <a:schemeClr val="tx1"/>
                </a:solidFill>
                <a:latin typeface="Arial" charset="0"/>
                <a:ea typeface="ＭＳ Ｐゴシック" pitchFamily="34" charset="-128"/>
              </a:defRPr>
            </a:lvl2pPr>
            <a:lvl3pPr marL="1193063" indent="-238613">
              <a:defRPr>
                <a:solidFill>
                  <a:schemeClr val="tx1"/>
                </a:solidFill>
                <a:latin typeface="Arial" charset="0"/>
                <a:ea typeface="ＭＳ Ｐゴシック" pitchFamily="34" charset="-128"/>
              </a:defRPr>
            </a:lvl3pPr>
            <a:lvl4pPr marL="1670289" indent="-238613">
              <a:defRPr>
                <a:solidFill>
                  <a:schemeClr val="tx1"/>
                </a:solidFill>
                <a:latin typeface="Arial" charset="0"/>
                <a:ea typeface="ＭＳ Ｐゴシック" pitchFamily="34" charset="-128"/>
              </a:defRPr>
            </a:lvl4pPr>
            <a:lvl5pPr marL="2147514" indent="-238613">
              <a:defRPr>
                <a:solidFill>
                  <a:schemeClr val="tx1"/>
                </a:solidFill>
                <a:latin typeface="Arial" charset="0"/>
                <a:ea typeface="ＭＳ Ｐゴシック" pitchFamily="34" charset="-128"/>
              </a:defRPr>
            </a:lvl5pPr>
            <a:lvl6pPr marL="2624739" indent="-238613" eaLnBrk="0" fontAlgn="base" hangingPunct="0">
              <a:spcBef>
                <a:spcPct val="0"/>
              </a:spcBef>
              <a:spcAft>
                <a:spcPct val="0"/>
              </a:spcAft>
              <a:defRPr>
                <a:solidFill>
                  <a:schemeClr val="tx1"/>
                </a:solidFill>
                <a:latin typeface="Arial" charset="0"/>
                <a:ea typeface="ＭＳ Ｐゴシック" pitchFamily="34" charset="-128"/>
              </a:defRPr>
            </a:lvl6pPr>
            <a:lvl7pPr marL="3101965" indent="-238613" eaLnBrk="0" fontAlgn="base" hangingPunct="0">
              <a:spcBef>
                <a:spcPct val="0"/>
              </a:spcBef>
              <a:spcAft>
                <a:spcPct val="0"/>
              </a:spcAft>
              <a:defRPr>
                <a:solidFill>
                  <a:schemeClr val="tx1"/>
                </a:solidFill>
                <a:latin typeface="Arial" charset="0"/>
                <a:ea typeface="ＭＳ Ｐゴシック" pitchFamily="34" charset="-128"/>
              </a:defRPr>
            </a:lvl7pPr>
            <a:lvl8pPr marL="3579190" indent="-238613" eaLnBrk="0" fontAlgn="base" hangingPunct="0">
              <a:spcBef>
                <a:spcPct val="0"/>
              </a:spcBef>
              <a:spcAft>
                <a:spcPct val="0"/>
              </a:spcAft>
              <a:defRPr>
                <a:solidFill>
                  <a:schemeClr val="tx1"/>
                </a:solidFill>
                <a:latin typeface="Arial" charset="0"/>
                <a:ea typeface="ＭＳ Ｐゴシック" pitchFamily="34" charset="-128"/>
              </a:defRPr>
            </a:lvl8pPr>
            <a:lvl9pPr marL="4056416" indent="-238613" eaLnBrk="0" fontAlgn="base" hangingPunct="0">
              <a:spcBef>
                <a:spcPct val="0"/>
              </a:spcBef>
              <a:spcAft>
                <a:spcPct val="0"/>
              </a:spcAft>
              <a:defRPr>
                <a:solidFill>
                  <a:schemeClr val="tx1"/>
                </a:solidFill>
                <a:latin typeface="Arial" charset="0"/>
                <a:ea typeface="ＭＳ Ｐゴシック" pitchFamily="34" charset="-128"/>
              </a:defRPr>
            </a:lvl9pPr>
          </a:lstStyle>
          <a:p>
            <a:fld id="{37B353F0-973D-4B18-942E-89CE4E5924A7}" type="slidenum">
              <a:rPr lang="en-GB" altLang="en-US" smtClean="0"/>
              <a:pPr/>
              <a:t>2</a:t>
            </a:fld>
            <a:endParaRPr lang="en-GB" altLang="en-US"/>
          </a:p>
        </p:txBody>
      </p:sp>
    </p:spTree>
    <p:extLst>
      <p:ext uri="{BB962C8B-B14F-4D97-AF65-F5344CB8AC3E}">
        <p14:creationId xmlns:p14="http://schemas.microsoft.com/office/powerpoint/2010/main" val="1681584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itchFamily="34" charset="0"/>
              </a:defRPr>
            </a:lvl1pPr>
            <a:lvl2pPr marL="774484" indent="-296937">
              <a:spcBef>
                <a:spcPct val="30000"/>
              </a:spcBef>
              <a:defRPr sz="1100">
                <a:solidFill>
                  <a:schemeClr val="tx1"/>
                </a:solidFill>
                <a:latin typeface="Calibri" pitchFamily="34" charset="0"/>
              </a:defRPr>
            </a:lvl2pPr>
            <a:lvl3pPr marL="1192339" indent="-237243">
              <a:spcBef>
                <a:spcPct val="30000"/>
              </a:spcBef>
              <a:defRPr sz="1100">
                <a:solidFill>
                  <a:schemeClr val="tx1"/>
                </a:solidFill>
                <a:latin typeface="Calibri" pitchFamily="34" charset="0"/>
              </a:defRPr>
            </a:lvl3pPr>
            <a:lvl4pPr marL="1669886" indent="-237243">
              <a:spcBef>
                <a:spcPct val="30000"/>
              </a:spcBef>
              <a:defRPr sz="1100">
                <a:solidFill>
                  <a:schemeClr val="tx1"/>
                </a:solidFill>
                <a:latin typeface="Calibri" pitchFamily="34" charset="0"/>
              </a:defRPr>
            </a:lvl4pPr>
            <a:lvl5pPr marL="2145902" indent="-237243">
              <a:spcBef>
                <a:spcPct val="30000"/>
              </a:spcBef>
              <a:defRPr sz="1100">
                <a:solidFill>
                  <a:schemeClr val="tx1"/>
                </a:solidFill>
                <a:latin typeface="Calibri" pitchFamily="34" charset="0"/>
              </a:defRPr>
            </a:lvl5pPr>
            <a:lvl6pPr marL="2586716" indent="-237243" eaLnBrk="0" fontAlgn="base" hangingPunct="0">
              <a:spcBef>
                <a:spcPct val="30000"/>
              </a:spcBef>
              <a:spcAft>
                <a:spcPct val="0"/>
              </a:spcAft>
              <a:defRPr sz="1100">
                <a:solidFill>
                  <a:schemeClr val="tx1"/>
                </a:solidFill>
                <a:latin typeface="Calibri" pitchFamily="34" charset="0"/>
              </a:defRPr>
            </a:lvl6pPr>
            <a:lvl7pPr marL="3027528" indent="-237243" eaLnBrk="0" fontAlgn="base" hangingPunct="0">
              <a:spcBef>
                <a:spcPct val="30000"/>
              </a:spcBef>
              <a:spcAft>
                <a:spcPct val="0"/>
              </a:spcAft>
              <a:defRPr sz="1100">
                <a:solidFill>
                  <a:schemeClr val="tx1"/>
                </a:solidFill>
                <a:latin typeface="Calibri" pitchFamily="34" charset="0"/>
              </a:defRPr>
            </a:lvl7pPr>
            <a:lvl8pPr marL="3468342" indent="-237243" eaLnBrk="0" fontAlgn="base" hangingPunct="0">
              <a:spcBef>
                <a:spcPct val="30000"/>
              </a:spcBef>
              <a:spcAft>
                <a:spcPct val="0"/>
              </a:spcAft>
              <a:defRPr sz="1100">
                <a:solidFill>
                  <a:schemeClr val="tx1"/>
                </a:solidFill>
                <a:latin typeface="Calibri" pitchFamily="34" charset="0"/>
              </a:defRPr>
            </a:lvl8pPr>
            <a:lvl9pPr marL="3909155" indent="-237243" eaLnBrk="0" fontAlgn="base" hangingPunct="0">
              <a:spcBef>
                <a:spcPct val="30000"/>
              </a:spcBef>
              <a:spcAft>
                <a:spcPct val="0"/>
              </a:spcAft>
              <a:defRPr sz="1100">
                <a:solidFill>
                  <a:schemeClr val="tx1"/>
                </a:solidFill>
                <a:latin typeface="Calibri" pitchFamily="34" charset="0"/>
              </a:defRPr>
            </a:lvl9pPr>
          </a:lstStyle>
          <a:p>
            <a:pPr>
              <a:spcBef>
                <a:spcPct val="0"/>
              </a:spcBef>
            </a:pPr>
            <a:fld id="{81BF07B3-AFD6-4E0C-A16F-516DAB358C06}" type="slidenum">
              <a:rPr lang="en-US" altLang="en-US" sz="1300">
                <a:latin typeface="Arial" charset="0"/>
              </a:rPr>
              <a:pPr>
                <a:spcBef>
                  <a:spcPct val="0"/>
                </a:spcBef>
              </a:pPr>
              <a:t>49</a:t>
            </a:fld>
            <a:endParaRPr lang="en-US" altLang="en-US" sz="1300">
              <a:latin typeface="Arial" charset="0"/>
            </a:endParaRPr>
          </a:p>
        </p:txBody>
      </p:sp>
      <p:sp>
        <p:nvSpPr>
          <p:cNvPr id="522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altLang="en-US" sz="1000" i="1" dirty="0">
                <a:latin typeface="Arial" charset="0"/>
                <a:cs typeface="Arial" charset="0"/>
              </a:rPr>
              <a:t>“There's a potter who I've worked with quite a lot. He's 90 now and tends to make big thematic statements. He said to me ‘people think there's patterns in the world. There isn't; it's chaos. But what we’re here to do is to look for patterns.  That's our purpose.’”</a:t>
            </a:r>
            <a:r>
              <a:rPr lang="en-GB" altLang="en-US" sz="1000" dirty="0">
                <a:latin typeface="Arial" charset="0"/>
                <a:cs typeface="Arial" charset="0"/>
              </a:rPr>
              <a:t> – Participatory theatre maker</a:t>
            </a:r>
          </a:p>
        </p:txBody>
      </p:sp>
    </p:spTree>
    <p:extLst>
      <p:ext uri="{BB962C8B-B14F-4D97-AF65-F5344CB8AC3E}">
        <p14:creationId xmlns:p14="http://schemas.microsoft.com/office/powerpoint/2010/main" val="1786133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75491" indent="-298266" eaLnBrk="0" hangingPunct="0">
              <a:defRPr>
                <a:solidFill>
                  <a:schemeClr val="tx1"/>
                </a:solidFill>
                <a:latin typeface="Arial" charset="0"/>
              </a:defRPr>
            </a:lvl2pPr>
            <a:lvl3pPr marL="1193063" indent="-238613" eaLnBrk="0" hangingPunct="0">
              <a:defRPr>
                <a:solidFill>
                  <a:schemeClr val="tx1"/>
                </a:solidFill>
                <a:latin typeface="Arial" charset="0"/>
              </a:defRPr>
            </a:lvl3pPr>
            <a:lvl4pPr marL="1670289" indent="-238613" eaLnBrk="0" hangingPunct="0">
              <a:defRPr>
                <a:solidFill>
                  <a:schemeClr val="tx1"/>
                </a:solidFill>
                <a:latin typeface="Arial" charset="0"/>
              </a:defRPr>
            </a:lvl4pPr>
            <a:lvl5pPr marL="2147514" indent="-238613" eaLnBrk="0" hangingPunct="0">
              <a:defRPr>
                <a:solidFill>
                  <a:schemeClr val="tx1"/>
                </a:solidFill>
                <a:latin typeface="Arial" charset="0"/>
              </a:defRPr>
            </a:lvl5pPr>
            <a:lvl6pPr marL="2624739" indent="-238613" eaLnBrk="0" fontAlgn="base" hangingPunct="0">
              <a:spcBef>
                <a:spcPct val="0"/>
              </a:spcBef>
              <a:spcAft>
                <a:spcPct val="0"/>
              </a:spcAft>
              <a:defRPr>
                <a:solidFill>
                  <a:schemeClr val="tx1"/>
                </a:solidFill>
                <a:latin typeface="Arial" charset="0"/>
              </a:defRPr>
            </a:lvl6pPr>
            <a:lvl7pPr marL="3101965" indent="-238613" eaLnBrk="0" fontAlgn="base" hangingPunct="0">
              <a:spcBef>
                <a:spcPct val="0"/>
              </a:spcBef>
              <a:spcAft>
                <a:spcPct val="0"/>
              </a:spcAft>
              <a:defRPr>
                <a:solidFill>
                  <a:schemeClr val="tx1"/>
                </a:solidFill>
                <a:latin typeface="Arial" charset="0"/>
              </a:defRPr>
            </a:lvl7pPr>
            <a:lvl8pPr marL="3579190" indent="-238613" eaLnBrk="0" fontAlgn="base" hangingPunct="0">
              <a:spcBef>
                <a:spcPct val="0"/>
              </a:spcBef>
              <a:spcAft>
                <a:spcPct val="0"/>
              </a:spcAft>
              <a:defRPr>
                <a:solidFill>
                  <a:schemeClr val="tx1"/>
                </a:solidFill>
                <a:latin typeface="Arial" charset="0"/>
              </a:defRPr>
            </a:lvl8pPr>
            <a:lvl9pPr marL="4056416" indent="-238613" eaLnBrk="0" fontAlgn="base" hangingPunct="0">
              <a:spcBef>
                <a:spcPct val="0"/>
              </a:spcBef>
              <a:spcAft>
                <a:spcPct val="0"/>
              </a:spcAft>
              <a:defRPr>
                <a:solidFill>
                  <a:schemeClr val="tx1"/>
                </a:solidFill>
                <a:latin typeface="Arial" charset="0"/>
              </a:defRPr>
            </a:lvl9pPr>
          </a:lstStyle>
          <a:p>
            <a:pPr eaLnBrk="1" hangingPunct="1">
              <a:defRPr/>
            </a:pPr>
            <a:fld id="{61972E87-6BAF-48D6-9D6A-84778FCB6FD3}" type="slidenum">
              <a:rPr lang="en-US" smtClean="0"/>
              <a:pPr eaLnBrk="1" hangingPunct="1">
                <a:defRPr/>
              </a:pPr>
              <a:t>50</a:t>
            </a:fld>
            <a:endParaRPr lang="en-US"/>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54451" fontAlgn="base">
              <a:spcBef>
                <a:spcPct val="30000"/>
              </a:spcBef>
              <a:spcAft>
                <a:spcPct val="0"/>
              </a:spcAft>
              <a:defRPr/>
            </a:pPr>
            <a:r>
              <a:rPr lang="en-GB" altLang="en-US" sz="1100" dirty="0">
                <a:latin typeface="Arial" charset="0"/>
                <a:cs typeface="Arial" charset="0"/>
              </a:rPr>
              <a:t>This means putting yourself in an environment and adopting a </a:t>
            </a:r>
            <a:r>
              <a:rPr lang="en-GB" altLang="en-US" sz="1100" dirty="0" err="1">
                <a:latin typeface="Arial" charset="0"/>
                <a:cs typeface="Arial" charset="0"/>
              </a:rPr>
              <a:t>mindset</a:t>
            </a:r>
            <a:r>
              <a:rPr lang="en-GB" altLang="en-US" sz="1100" dirty="0">
                <a:latin typeface="Arial" charset="0"/>
                <a:cs typeface="Arial" charset="0"/>
              </a:rPr>
              <a:t> that allows you to ‘step back’ from the things you are working on – to put them out of your mind in order to allow that ‘aha’ moment to happen when it’s ready to. </a:t>
            </a:r>
            <a:r>
              <a:rPr lang="en-GB" altLang="en-US" sz="1100">
                <a:latin typeface="Arial" charset="0"/>
                <a:cs typeface="Arial" charset="0"/>
              </a:rPr>
              <a:t>This might mean occasionally having lunch in the park, or meditation, or yoga.</a:t>
            </a:r>
          </a:p>
        </p:txBody>
      </p:sp>
    </p:spTree>
    <p:extLst>
      <p:ext uri="{BB962C8B-B14F-4D97-AF65-F5344CB8AC3E}">
        <p14:creationId xmlns:p14="http://schemas.microsoft.com/office/powerpoint/2010/main" val="2724003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75491" indent="-298266" eaLnBrk="0" hangingPunct="0">
              <a:defRPr>
                <a:solidFill>
                  <a:schemeClr val="tx1"/>
                </a:solidFill>
                <a:latin typeface="Arial" charset="0"/>
              </a:defRPr>
            </a:lvl2pPr>
            <a:lvl3pPr marL="1193063" indent="-238613" eaLnBrk="0" hangingPunct="0">
              <a:defRPr>
                <a:solidFill>
                  <a:schemeClr val="tx1"/>
                </a:solidFill>
                <a:latin typeface="Arial" charset="0"/>
              </a:defRPr>
            </a:lvl3pPr>
            <a:lvl4pPr marL="1670289" indent="-238613" eaLnBrk="0" hangingPunct="0">
              <a:defRPr>
                <a:solidFill>
                  <a:schemeClr val="tx1"/>
                </a:solidFill>
                <a:latin typeface="Arial" charset="0"/>
              </a:defRPr>
            </a:lvl4pPr>
            <a:lvl5pPr marL="2147514" indent="-238613" eaLnBrk="0" hangingPunct="0">
              <a:defRPr>
                <a:solidFill>
                  <a:schemeClr val="tx1"/>
                </a:solidFill>
                <a:latin typeface="Arial" charset="0"/>
              </a:defRPr>
            </a:lvl5pPr>
            <a:lvl6pPr marL="2624739" indent="-238613" eaLnBrk="0" fontAlgn="base" hangingPunct="0">
              <a:spcBef>
                <a:spcPct val="0"/>
              </a:spcBef>
              <a:spcAft>
                <a:spcPct val="0"/>
              </a:spcAft>
              <a:defRPr>
                <a:solidFill>
                  <a:schemeClr val="tx1"/>
                </a:solidFill>
                <a:latin typeface="Arial" charset="0"/>
              </a:defRPr>
            </a:lvl6pPr>
            <a:lvl7pPr marL="3101965" indent="-238613" eaLnBrk="0" fontAlgn="base" hangingPunct="0">
              <a:spcBef>
                <a:spcPct val="0"/>
              </a:spcBef>
              <a:spcAft>
                <a:spcPct val="0"/>
              </a:spcAft>
              <a:defRPr>
                <a:solidFill>
                  <a:schemeClr val="tx1"/>
                </a:solidFill>
                <a:latin typeface="Arial" charset="0"/>
              </a:defRPr>
            </a:lvl7pPr>
            <a:lvl8pPr marL="3579190" indent="-238613" eaLnBrk="0" fontAlgn="base" hangingPunct="0">
              <a:spcBef>
                <a:spcPct val="0"/>
              </a:spcBef>
              <a:spcAft>
                <a:spcPct val="0"/>
              </a:spcAft>
              <a:defRPr>
                <a:solidFill>
                  <a:schemeClr val="tx1"/>
                </a:solidFill>
                <a:latin typeface="Arial" charset="0"/>
              </a:defRPr>
            </a:lvl8pPr>
            <a:lvl9pPr marL="4056416" indent="-238613" eaLnBrk="0" fontAlgn="base" hangingPunct="0">
              <a:spcBef>
                <a:spcPct val="0"/>
              </a:spcBef>
              <a:spcAft>
                <a:spcPct val="0"/>
              </a:spcAft>
              <a:defRPr>
                <a:solidFill>
                  <a:schemeClr val="tx1"/>
                </a:solidFill>
                <a:latin typeface="Arial" charset="0"/>
              </a:defRPr>
            </a:lvl9pPr>
          </a:lstStyle>
          <a:p>
            <a:pPr eaLnBrk="1" hangingPunct="1">
              <a:defRPr/>
            </a:pPr>
            <a:fld id="{B14FD5E2-B76A-4B2F-95DD-027A697BD9F9}" type="slidenum">
              <a:rPr lang="en-US" smtClean="0"/>
              <a:pPr eaLnBrk="1" hangingPunct="1">
                <a:defRPr/>
              </a:pPr>
              <a:t>51</a:t>
            </a:fld>
            <a:endParaRPr lang="en-US"/>
          </a:p>
        </p:txBody>
      </p:sp>
      <p:sp>
        <p:nvSpPr>
          <p:cNvPr id="870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sz="1000" dirty="0">
              <a:latin typeface="Arial" charset="0"/>
              <a:cs typeface="Arial" charset="0"/>
            </a:endParaRPr>
          </a:p>
        </p:txBody>
      </p:sp>
    </p:spTree>
    <p:extLst>
      <p:ext uri="{BB962C8B-B14F-4D97-AF65-F5344CB8AC3E}">
        <p14:creationId xmlns:p14="http://schemas.microsoft.com/office/powerpoint/2010/main" val="3657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75491" indent="-298266">
              <a:defRPr>
                <a:solidFill>
                  <a:schemeClr val="tx1"/>
                </a:solidFill>
                <a:latin typeface="Arial" charset="0"/>
                <a:ea typeface="ＭＳ Ｐゴシック" pitchFamily="34" charset="-128"/>
              </a:defRPr>
            </a:lvl2pPr>
            <a:lvl3pPr marL="1193063" indent="-238613">
              <a:defRPr>
                <a:solidFill>
                  <a:schemeClr val="tx1"/>
                </a:solidFill>
                <a:latin typeface="Arial" charset="0"/>
                <a:ea typeface="ＭＳ Ｐゴシック" pitchFamily="34" charset="-128"/>
              </a:defRPr>
            </a:lvl3pPr>
            <a:lvl4pPr marL="1670289" indent="-238613">
              <a:defRPr>
                <a:solidFill>
                  <a:schemeClr val="tx1"/>
                </a:solidFill>
                <a:latin typeface="Arial" charset="0"/>
                <a:ea typeface="ＭＳ Ｐゴシック" pitchFamily="34" charset="-128"/>
              </a:defRPr>
            </a:lvl4pPr>
            <a:lvl5pPr marL="2147514" indent="-238613">
              <a:defRPr>
                <a:solidFill>
                  <a:schemeClr val="tx1"/>
                </a:solidFill>
                <a:latin typeface="Arial" charset="0"/>
                <a:ea typeface="ＭＳ Ｐゴシック" pitchFamily="34" charset="-128"/>
              </a:defRPr>
            </a:lvl5pPr>
            <a:lvl6pPr marL="2624739" indent="-238613" eaLnBrk="0" fontAlgn="base" hangingPunct="0">
              <a:spcBef>
                <a:spcPct val="0"/>
              </a:spcBef>
              <a:spcAft>
                <a:spcPct val="0"/>
              </a:spcAft>
              <a:defRPr>
                <a:solidFill>
                  <a:schemeClr val="tx1"/>
                </a:solidFill>
                <a:latin typeface="Arial" charset="0"/>
                <a:ea typeface="ＭＳ Ｐゴシック" pitchFamily="34" charset="-128"/>
              </a:defRPr>
            </a:lvl6pPr>
            <a:lvl7pPr marL="3101965" indent="-238613" eaLnBrk="0" fontAlgn="base" hangingPunct="0">
              <a:spcBef>
                <a:spcPct val="0"/>
              </a:spcBef>
              <a:spcAft>
                <a:spcPct val="0"/>
              </a:spcAft>
              <a:defRPr>
                <a:solidFill>
                  <a:schemeClr val="tx1"/>
                </a:solidFill>
                <a:latin typeface="Arial" charset="0"/>
                <a:ea typeface="ＭＳ Ｐゴシック" pitchFamily="34" charset="-128"/>
              </a:defRPr>
            </a:lvl7pPr>
            <a:lvl8pPr marL="3579190" indent="-238613" eaLnBrk="0" fontAlgn="base" hangingPunct="0">
              <a:spcBef>
                <a:spcPct val="0"/>
              </a:spcBef>
              <a:spcAft>
                <a:spcPct val="0"/>
              </a:spcAft>
              <a:defRPr>
                <a:solidFill>
                  <a:schemeClr val="tx1"/>
                </a:solidFill>
                <a:latin typeface="Arial" charset="0"/>
                <a:ea typeface="ＭＳ Ｐゴシック" pitchFamily="34" charset="-128"/>
              </a:defRPr>
            </a:lvl8pPr>
            <a:lvl9pPr marL="4056416" indent="-238613" eaLnBrk="0" fontAlgn="base" hangingPunct="0">
              <a:spcBef>
                <a:spcPct val="0"/>
              </a:spcBef>
              <a:spcAft>
                <a:spcPct val="0"/>
              </a:spcAft>
              <a:defRPr>
                <a:solidFill>
                  <a:schemeClr val="tx1"/>
                </a:solidFill>
                <a:latin typeface="Arial" charset="0"/>
                <a:ea typeface="ＭＳ Ｐゴシック" pitchFamily="34" charset="-128"/>
              </a:defRPr>
            </a:lvl9pPr>
          </a:lstStyle>
          <a:p>
            <a:fld id="{37B353F0-973D-4B18-942E-89CE4E5924A7}" type="slidenum">
              <a:rPr lang="en-GB" altLang="en-US" smtClean="0"/>
              <a:pPr/>
              <a:t>62</a:t>
            </a:fld>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54451">
              <a:defRPr/>
            </a:pPr>
            <a:endParaRPr lang="en-GB" altLang="en-US" sz="1300" dirty="0">
              <a:solidFill>
                <a:schemeClr val="bg1"/>
              </a:solidFill>
              <a:latin typeface="Arial" charset="0"/>
              <a:cs typeface="Arial" charset="0"/>
            </a:endParaRPr>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75491" indent="-298266">
              <a:defRPr>
                <a:solidFill>
                  <a:schemeClr val="tx1"/>
                </a:solidFill>
                <a:latin typeface="Arial" charset="0"/>
                <a:ea typeface="ＭＳ Ｐゴシック" pitchFamily="34" charset="-128"/>
              </a:defRPr>
            </a:lvl2pPr>
            <a:lvl3pPr marL="1193063" indent="-238613">
              <a:defRPr>
                <a:solidFill>
                  <a:schemeClr val="tx1"/>
                </a:solidFill>
                <a:latin typeface="Arial" charset="0"/>
                <a:ea typeface="ＭＳ Ｐゴシック" pitchFamily="34" charset="-128"/>
              </a:defRPr>
            </a:lvl3pPr>
            <a:lvl4pPr marL="1670289" indent="-238613">
              <a:defRPr>
                <a:solidFill>
                  <a:schemeClr val="tx1"/>
                </a:solidFill>
                <a:latin typeface="Arial" charset="0"/>
                <a:ea typeface="ＭＳ Ｐゴシック" pitchFamily="34" charset="-128"/>
              </a:defRPr>
            </a:lvl4pPr>
            <a:lvl5pPr marL="2147514" indent="-238613">
              <a:defRPr>
                <a:solidFill>
                  <a:schemeClr val="tx1"/>
                </a:solidFill>
                <a:latin typeface="Arial" charset="0"/>
                <a:ea typeface="ＭＳ Ｐゴシック" pitchFamily="34" charset="-128"/>
              </a:defRPr>
            </a:lvl5pPr>
            <a:lvl6pPr marL="2624739" indent="-238613" eaLnBrk="0" fontAlgn="base" hangingPunct="0">
              <a:spcBef>
                <a:spcPct val="0"/>
              </a:spcBef>
              <a:spcAft>
                <a:spcPct val="0"/>
              </a:spcAft>
              <a:defRPr>
                <a:solidFill>
                  <a:schemeClr val="tx1"/>
                </a:solidFill>
                <a:latin typeface="Arial" charset="0"/>
                <a:ea typeface="ＭＳ Ｐゴシック" pitchFamily="34" charset="-128"/>
              </a:defRPr>
            </a:lvl6pPr>
            <a:lvl7pPr marL="3101965" indent="-238613" eaLnBrk="0" fontAlgn="base" hangingPunct="0">
              <a:spcBef>
                <a:spcPct val="0"/>
              </a:spcBef>
              <a:spcAft>
                <a:spcPct val="0"/>
              </a:spcAft>
              <a:defRPr>
                <a:solidFill>
                  <a:schemeClr val="tx1"/>
                </a:solidFill>
                <a:latin typeface="Arial" charset="0"/>
                <a:ea typeface="ＭＳ Ｐゴシック" pitchFamily="34" charset="-128"/>
              </a:defRPr>
            </a:lvl7pPr>
            <a:lvl8pPr marL="3579190" indent="-238613" eaLnBrk="0" fontAlgn="base" hangingPunct="0">
              <a:spcBef>
                <a:spcPct val="0"/>
              </a:spcBef>
              <a:spcAft>
                <a:spcPct val="0"/>
              </a:spcAft>
              <a:defRPr>
                <a:solidFill>
                  <a:schemeClr val="tx1"/>
                </a:solidFill>
                <a:latin typeface="Arial" charset="0"/>
                <a:ea typeface="ＭＳ Ｐゴシック" pitchFamily="34" charset="-128"/>
              </a:defRPr>
            </a:lvl8pPr>
            <a:lvl9pPr marL="4056416" indent="-238613" eaLnBrk="0" fontAlgn="base" hangingPunct="0">
              <a:spcBef>
                <a:spcPct val="0"/>
              </a:spcBef>
              <a:spcAft>
                <a:spcPct val="0"/>
              </a:spcAft>
              <a:defRPr>
                <a:solidFill>
                  <a:schemeClr val="tx1"/>
                </a:solidFill>
                <a:latin typeface="Arial" charset="0"/>
                <a:ea typeface="ＭＳ Ｐゴシック" pitchFamily="34" charset="-128"/>
              </a:defRPr>
            </a:lvl9pPr>
          </a:lstStyle>
          <a:p>
            <a:fld id="{37B353F0-973D-4B18-942E-89CE4E5924A7}" type="slidenum">
              <a:rPr lang="en-GB" altLang="en-US" smtClean="0"/>
              <a:pPr/>
              <a:t>63</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75491" indent="-298266">
              <a:defRPr>
                <a:solidFill>
                  <a:schemeClr val="tx1"/>
                </a:solidFill>
                <a:latin typeface="Arial" charset="0"/>
                <a:ea typeface="ＭＳ Ｐゴシック" pitchFamily="34" charset="-128"/>
              </a:defRPr>
            </a:lvl2pPr>
            <a:lvl3pPr marL="1193063" indent="-238613">
              <a:defRPr>
                <a:solidFill>
                  <a:schemeClr val="tx1"/>
                </a:solidFill>
                <a:latin typeface="Arial" charset="0"/>
                <a:ea typeface="ＭＳ Ｐゴシック" pitchFamily="34" charset="-128"/>
              </a:defRPr>
            </a:lvl3pPr>
            <a:lvl4pPr marL="1670289" indent="-238613">
              <a:defRPr>
                <a:solidFill>
                  <a:schemeClr val="tx1"/>
                </a:solidFill>
                <a:latin typeface="Arial" charset="0"/>
                <a:ea typeface="ＭＳ Ｐゴシック" pitchFamily="34" charset="-128"/>
              </a:defRPr>
            </a:lvl4pPr>
            <a:lvl5pPr marL="2147514" indent="-238613">
              <a:defRPr>
                <a:solidFill>
                  <a:schemeClr val="tx1"/>
                </a:solidFill>
                <a:latin typeface="Arial" charset="0"/>
                <a:ea typeface="ＭＳ Ｐゴシック" pitchFamily="34" charset="-128"/>
              </a:defRPr>
            </a:lvl5pPr>
            <a:lvl6pPr marL="2624739" indent="-238613" eaLnBrk="0" fontAlgn="base" hangingPunct="0">
              <a:spcBef>
                <a:spcPct val="0"/>
              </a:spcBef>
              <a:spcAft>
                <a:spcPct val="0"/>
              </a:spcAft>
              <a:defRPr>
                <a:solidFill>
                  <a:schemeClr val="tx1"/>
                </a:solidFill>
                <a:latin typeface="Arial" charset="0"/>
                <a:ea typeface="ＭＳ Ｐゴシック" pitchFamily="34" charset="-128"/>
              </a:defRPr>
            </a:lvl6pPr>
            <a:lvl7pPr marL="3101965" indent="-238613" eaLnBrk="0" fontAlgn="base" hangingPunct="0">
              <a:spcBef>
                <a:spcPct val="0"/>
              </a:spcBef>
              <a:spcAft>
                <a:spcPct val="0"/>
              </a:spcAft>
              <a:defRPr>
                <a:solidFill>
                  <a:schemeClr val="tx1"/>
                </a:solidFill>
                <a:latin typeface="Arial" charset="0"/>
                <a:ea typeface="ＭＳ Ｐゴシック" pitchFamily="34" charset="-128"/>
              </a:defRPr>
            </a:lvl7pPr>
            <a:lvl8pPr marL="3579190" indent="-238613" eaLnBrk="0" fontAlgn="base" hangingPunct="0">
              <a:spcBef>
                <a:spcPct val="0"/>
              </a:spcBef>
              <a:spcAft>
                <a:spcPct val="0"/>
              </a:spcAft>
              <a:defRPr>
                <a:solidFill>
                  <a:schemeClr val="tx1"/>
                </a:solidFill>
                <a:latin typeface="Arial" charset="0"/>
                <a:ea typeface="ＭＳ Ｐゴシック" pitchFamily="34" charset="-128"/>
              </a:defRPr>
            </a:lvl8pPr>
            <a:lvl9pPr marL="4056416" indent="-238613" eaLnBrk="0" fontAlgn="base" hangingPunct="0">
              <a:spcBef>
                <a:spcPct val="0"/>
              </a:spcBef>
              <a:spcAft>
                <a:spcPct val="0"/>
              </a:spcAft>
              <a:defRPr>
                <a:solidFill>
                  <a:schemeClr val="tx1"/>
                </a:solidFill>
                <a:latin typeface="Arial" charset="0"/>
                <a:ea typeface="ＭＳ Ｐゴシック" pitchFamily="34" charset="-128"/>
              </a:defRPr>
            </a:lvl9pPr>
          </a:lstStyle>
          <a:p>
            <a:fld id="{37B353F0-973D-4B18-942E-89CE4E5924A7}" type="slidenum">
              <a:rPr lang="en-GB" altLang="en-US" smtClean="0"/>
              <a:pPr/>
              <a:t>7</a:t>
            </a:fld>
            <a:endParaRPr lang="en-GB" altLang="en-US"/>
          </a:p>
        </p:txBody>
      </p:sp>
    </p:spTree>
    <p:extLst>
      <p:ext uri="{BB962C8B-B14F-4D97-AF65-F5344CB8AC3E}">
        <p14:creationId xmlns:p14="http://schemas.microsoft.com/office/powerpoint/2010/main" val="290290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75491" indent="-298266">
              <a:defRPr>
                <a:solidFill>
                  <a:schemeClr val="tx1"/>
                </a:solidFill>
                <a:latin typeface="Arial" charset="0"/>
                <a:ea typeface="ＭＳ Ｐゴシック" pitchFamily="34" charset="-128"/>
              </a:defRPr>
            </a:lvl2pPr>
            <a:lvl3pPr marL="1193063" indent="-238613">
              <a:defRPr>
                <a:solidFill>
                  <a:schemeClr val="tx1"/>
                </a:solidFill>
                <a:latin typeface="Arial" charset="0"/>
                <a:ea typeface="ＭＳ Ｐゴシック" pitchFamily="34" charset="-128"/>
              </a:defRPr>
            </a:lvl3pPr>
            <a:lvl4pPr marL="1670289" indent="-238613">
              <a:defRPr>
                <a:solidFill>
                  <a:schemeClr val="tx1"/>
                </a:solidFill>
                <a:latin typeface="Arial" charset="0"/>
                <a:ea typeface="ＭＳ Ｐゴシック" pitchFamily="34" charset="-128"/>
              </a:defRPr>
            </a:lvl4pPr>
            <a:lvl5pPr marL="2147514" indent="-238613">
              <a:defRPr>
                <a:solidFill>
                  <a:schemeClr val="tx1"/>
                </a:solidFill>
                <a:latin typeface="Arial" charset="0"/>
                <a:ea typeface="ＭＳ Ｐゴシック" pitchFamily="34" charset="-128"/>
              </a:defRPr>
            </a:lvl5pPr>
            <a:lvl6pPr marL="2624739" indent="-238613" eaLnBrk="0" fontAlgn="base" hangingPunct="0">
              <a:spcBef>
                <a:spcPct val="0"/>
              </a:spcBef>
              <a:spcAft>
                <a:spcPct val="0"/>
              </a:spcAft>
              <a:defRPr>
                <a:solidFill>
                  <a:schemeClr val="tx1"/>
                </a:solidFill>
                <a:latin typeface="Arial" charset="0"/>
                <a:ea typeface="ＭＳ Ｐゴシック" pitchFamily="34" charset="-128"/>
              </a:defRPr>
            </a:lvl6pPr>
            <a:lvl7pPr marL="3101965" indent="-238613" eaLnBrk="0" fontAlgn="base" hangingPunct="0">
              <a:spcBef>
                <a:spcPct val="0"/>
              </a:spcBef>
              <a:spcAft>
                <a:spcPct val="0"/>
              </a:spcAft>
              <a:defRPr>
                <a:solidFill>
                  <a:schemeClr val="tx1"/>
                </a:solidFill>
                <a:latin typeface="Arial" charset="0"/>
                <a:ea typeface="ＭＳ Ｐゴシック" pitchFamily="34" charset="-128"/>
              </a:defRPr>
            </a:lvl7pPr>
            <a:lvl8pPr marL="3579190" indent="-238613" eaLnBrk="0" fontAlgn="base" hangingPunct="0">
              <a:spcBef>
                <a:spcPct val="0"/>
              </a:spcBef>
              <a:spcAft>
                <a:spcPct val="0"/>
              </a:spcAft>
              <a:defRPr>
                <a:solidFill>
                  <a:schemeClr val="tx1"/>
                </a:solidFill>
                <a:latin typeface="Arial" charset="0"/>
                <a:ea typeface="ＭＳ Ｐゴシック" pitchFamily="34" charset="-128"/>
              </a:defRPr>
            </a:lvl8pPr>
            <a:lvl9pPr marL="4056416" indent="-238613" eaLnBrk="0" fontAlgn="base" hangingPunct="0">
              <a:spcBef>
                <a:spcPct val="0"/>
              </a:spcBef>
              <a:spcAft>
                <a:spcPct val="0"/>
              </a:spcAft>
              <a:defRPr>
                <a:solidFill>
                  <a:schemeClr val="tx1"/>
                </a:solidFill>
                <a:latin typeface="Arial" charset="0"/>
                <a:ea typeface="ＭＳ Ｐゴシック" pitchFamily="34" charset="-128"/>
              </a:defRPr>
            </a:lvl9pPr>
          </a:lstStyle>
          <a:p>
            <a:fld id="{37B353F0-973D-4B18-942E-89CE4E5924A7}" type="slidenum">
              <a:rPr lang="en-GB" altLang="en-US" smtClean="0"/>
              <a:pPr/>
              <a:t>27</a:t>
            </a:fld>
            <a:endParaRPr lang="en-GB" altLang="en-US"/>
          </a:p>
        </p:txBody>
      </p:sp>
    </p:spTree>
    <p:extLst>
      <p:ext uri="{BB962C8B-B14F-4D97-AF65-F5344CB8AC3E}">
        <p14:creationId xmlns:p14="http://schemas.microsoft.com/office/powerpoint/2010/main" val="390557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75491" indent="-298266">
              <a:defRPr>
                <a:solidFill>
                  <a:schemeClr val="tx1"/>
                </a:solidFill>
                <a:latin typeface="Arial" charset="0"/>
                <a:ea typeface="ＭＳ Ｐゴシック" pitchFamily="34" charset="-128"/>
              </a:defRPr>
            </a:lvl2pPr>
            <a:lvl3pPr marL="1193063" indent="-238613">
              <a:defRPr>
                <a:solidFill>
                  <a:schemeClr val="tx1"/>
                </a:solidFill>
                <a:latin typeface="Arial" charset="0"/>
                <a:ea typeface="ＭＳ Ｐゴシック" pitchFamily="34" charset="-128"/>
              </a:defRPr>
            </a:lvl3pPr>
            <a:lvl4pPr marL="1670289" indent="-238613">
              <a:defRPr>
                <a:solidFill>
                  <a:schemeClr val="tx1"/>
                </a:solidFill>
                <a:latin typeface="Arial" charset="0"/>
                <a:ea typeface="ＭＳ Ｐゴシック" pitchFamily="34" charset="-128"/>
              </a:defRPr>
            </a:lvl4pPr>
            <a:lvl5pPr marL="2147514" indent="-238613">
              <a:defRPr>
                <a:solidFill>
                  <a:schemeClr val="tx1"/>
                </a:solidFill>
                <a:latin typeface="Arial" charset="0"/>
                <a:ea typeface="ＭＳ Ｐゴシック" pitchFamily="34" charset="-128"/>
              </a:defRPr>
            </a:lvl5pPr>
            <a:lvl6pPr marL="2624739" indent="-238613" eaLnBrk="0" fontAlgn="base" hangingPunct="0">
              <a:spcBef>
                <a:spcPct val="0"/>
              </a:spcBef>
              <a:spcAft>
                <a:spcPct val="0"/>
              </a:spcAft>
              <a:defRPr>
                <a:solidFill>
                  <a:schemeClr val="tx1"/>
                </a:solidFill>
                <a:latin typeface="Arial" charset="0"/>
                <a:ea typeface="ＭＳ Ｐゴシック" pitchFamily="34" charset="-128"/>
              </a:defRPr>
            </a:lvl6pPr>
            <a:lvl7pPr marL="3101965" indent="-238613" eaLnBrk="0" fontAlgn="base" hangingPunct="0">
              <a:spcBef>
                <a:spcPct val="0"/>
              </a:spcBef>
              <a:spcAft>
                <a:spcPct val="0"/>
              </a:spcAft>
              <a:defRPr>
                <a:solidFill>
                  <a:schemeClr val="tx1"/>
                </a:solidFill>
                <a:latin typeface="Arial" charset="0"/>
                <a:ea typeface="ＭＳ Ｐゴシック" pitchFamily="34" charset="-128"/>
              </a:defRPr>
            </a:lvl7pPr>
            <a:lvl8pPr marL="3579190" indent="-238613" eaLnBrk="0" fontAlgn="base" hangingPunct="0">
              <a:spcBef>
                <a:spcPct val="0"/>
              </a:spcBef>
              <a:spcAft>
                <a:spcPct val="0"/>
              </a:spcAft>
              <a:defRPr>
                <a:solidFill>
                  <a:schemeClr val="tx1"/>
                </a:solidFill>
                <a:latin typeface="Arial" charset="0"/>
                <a:ea typeface="ＭＳ Ｐゴシック" pitchFamily="34" charset="-128"/>
              </a:defRPr>
            </a:lvl8pPr>
            <a:lvl9pPr marL="4056416" indent="-238613" eaLnBrk="0" fontAlgn="base" hangingPunct="0">
              <a:spcBef>
                <a:spcPct val="0"/>
              </a:spcBef>
              <a:spcAft>
                <a:spcPct val="0"/>
              </a:spcAft>
              <a:defRPr>
                <a:solidFill>
                  <a:schemeClr val="tx1"/>
                </a:solidFill>
                <a:latin typeface="Arial" charset="0"/>
                <a:ea typeface="ＭＳ Ｐゴシック" pitchFamily="34" charset="-128"/>
              </a:defRPr>
            </a:lvl9pPr>
          </a:lstStyle>
          <a:p>
            <a:fld id="{37B353F0-973D-4B18-942E-89CE4E5924A7}" type="slidenum">
              <a:rPr lang="en-GB" altLang="en-US" smtClean="0"/>
              <a:pPr/>
              <a:t>34</a:t>
            </a:fld>
            <a:endParaRPr lang="en-GB" altLang="en-US"/>
          </a:p>
        </p:txBody>
      </p:sp>
    </p:spTree>
    <p:extLst>
      <p:ext uri="{BB962C8B-B14F-4D97-AF65-F5344CB8AC3E}">
        <p14:creationId xmlns:p14="http://schemas.microsoft.com/office/powerpoint/2010/main" val="557632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75491" indent="-298266">
              <a:defRPr>
                <a:solidFill>
                  <a:schemeClr val="tx1"/>
                </a:solidFill>
                <a:latin typeface="Arial" charset="0"/>
                <a:ea typeface="ＭＳ Ｐゴシック" pitchFamily="34" charset="-128"/>
              </a:defRPr>
            </a:lvl2pPr>
            <a:lvl3pPr marL="1193063" indent="-238613">
              <a:defRPr>
                <a:solidFill>
                  <a:schemeClr val="tx1"/>
                </a:solidFill>
                <a:latin typeface="Arial" charset="0"/>
                <a:ea typeface="ＭＳ Ｐゴシック" pitchFamily="34" charset="-128"/>
              </a:defRPr>
            </a:lvl3pPr>
            <a:lvl4pPr marL="1670289" indent="-238613">
              <a:defRPr>
                <a:solidFill>
                  <a:schemeClr val="tx1"/>
                </a:solidFill>
                <a:latin typeface="Arial" charset="0"/>
                <a:ea typeface="ＭＳ Ｐゴシック" pitchFamily="34" charset="-128"/>
              </a:defRPr>
            </a:lvl4pPr>
            <a:lvl5pPr marL="2147514" indent="-238613">
              <a:defRPr>
                <a:solidFill>
                  <a:schemeClr val="tx1"/>
                </a:solidFill>
                <a:latin typeface="Arial" charset="0"/>
                <a:ea typeface="ＭＳ Ｐゴシック" pitchFamily="34" charset="-128"/>
              </a:defRPr>
            </a:lvl5pPr>
            <a:lvl6pPr marL="2624739" indent="-238613" eaLnBrk="0" fontAlgn="base" hangingPunct="0">
              <a:spcBef>
                <a:spcPct val="0"/>
              </a:spcBef>
              <a:spcAft>
                <a:spcPct val="0"/>
              </a:spcAft>
              <a:defRPr>
                <a:solidFill>
                  <a:schemeClr val="tx1"/>
                </a:solidFill>
                <a:latin typeface="Arial" charset="0"/>
                <a:ea typeface="ＭＳ Ｐゴシック" pitchFamily="34" charset="-128"/>
              </a:defRPr>
            </a:lvl6pPr>
            <a:lvl7pPr marL="3101965" indent="-238613" eaLnBrk="0" fontAlgn="base" hangingPunct="0">
              <a:spcBef>
                <a:spcPct val="0"/>
              </a:spcBef>
              <a:spcAft>
                <a:spcPct val="0"/>
              </a:spcAft>
              <a:defRPr>
                <a:solidFill>
                  <a:schemeClr val="tx1"/>
                </a:solidFill>
                <a:latin typeface="Arial" charset="0"/>
                <a:ea typeface="ＭＳ Ｐゴシック" pitchFamily="34" charset="-128"/>
              </a:defRPr>
            </a:lvl7pPr>
            <a:lvl8pPr marL="3579190" indent="-238613" eaLnBrk="0" fontAlgn="base" hangingPunct="0">
              <a:spcBef>
                <a:spcPct val="0"/>
              </a:spcBef>
              <a:spcAft>
                <a:spcPct val="0"/>
              </a:spcAft>
              <a:defRPr>
                <a:solidFill>
                  <a:schemeClr val="tx1"/>
                </a:solidFill>
                <a:latin typeface="Arial" charset="0"/>
                <a:ea typeface="ＭＳ Ｐゴシック" pitchFamily="34" charset="-128"/>
              </a:defRPr>
            </a:lvl8pPr>
            <a:lvl9pPr marL="4056416" indent="-238613" eaLnBrk="0" fontAlgn="base" hangingPunct="0">
              <a:spcBef>
                <a:spcPct val="0"/>
              </a:spcBef>
              <a:spcAft>
                <a:spcPct val="0"/>
              </a:spcAft>
              <a:defRPr>
                <a:solidFill>
                  <a:schemeClr val="tx1"/>
                </a:solidFill>
                <a:latin typeface="Arial" charset="0"/>
                <a:ea typeface="ＭＳ Ｐゴシック" pitchFamily="34" charset="-128"/>
              </a:defRPr>
            </a:lvl9pPr>
          </a:lstStyle>
          <a:p>
            <a:fld id="{37B353F0-973D-4B18-942E-89CE4E5924A7}" type="slidenum">
              <a:rPr lang="en-GB" altLang="en-US" smtClean="0"/>
              <a:pPr/>
              <a:t>43</a:t>
            </a:fld>
            <a:endParaRPr lang="en-GB" altLang="en-US"/>
          </a:p>
        </p:txBody>
      </p:sp>
    </p:spTree>
    <p:extLst>
      <p:ext uri="{BB962C8B-B14F-4D97-AF65-F5344CB8AC3E}">
        <p14:creationId xmlns:p14="http://schemas.microsoft.com/office/powerpoint/2010/main" val="3110611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itchFamily="34" charset="0"/>
              </a:defRPr>
            </a:lvl1pPr>
            <a:lvl2pPr marL="774484" indent="-296937">
              <a:spcBef>
                <a:spcPct val="30000"/>
              </a:spcBef>
              <a:defRPr sz="1100">
                <a:solidFill>
                  <a:schemeClr val="tx1"/>
                </a:solidFill>
                <a:latin typeface="Calibri" pitchFamily="34" charset="0"/>
              </a:defRPr>
            </a:lvl2pPr>
            <a:lvl3pPr marL="1192339" indent="-237243">
              <a:spcBef>
                <a:spcPct val="30000"/>
              </a:spcBef>
              <a:defRPr sz="1100">
                <a:solidFill>
                  <a:schemeClr val="tx1"/>
                </a:solidFill>
                <a:latin typeface="Calibri" pitchFamily="34" charset="0"/>
              </a:defRPr>
            </a:lvl3pPr>
            <a:lvl4pPr marL="1669886" indent="-237243">
              <a:spcBef>
                <a:spcPct val="30000"/>
              </a:spcBef>
              <a:defRPr sz="1100">
                <a:solidFill>
                  <a:schemeClr val="tx1"/>
                </a:solidFill>
                <a:latin typeface="Calibri" pitchFamily="34" charset="0"/>
              </a:defRPr>
            </a:lvl4pPr>
            <a:lvl5pPr marL="2145902" indent="-237243">
              <a:spcBef>
                <a:spcPct val="30000"/>
              </a:spcBef>
              <a:defRPr sz="1100">
                <a:solidFill>
                  <a:schemeClr val="tx1"/>
                </a:solidFill>
                <a:latin typeface="Calibri" pitchFamily="34" charset="0"/>
              </a:defRPr>
            </a:lvl5pPr>
            <a:lvl6pPr marL="2586716" indent="-237243" eaLnBrk="0" fontAlgn="base" hangingPunct="0">
              <a:spcBef>
                <a:spcPct val="30000"/>
              </a:spcBef>
              <a:spcAft>
                <a:spcPct val="0"/>
              </a:spcAft>
              <a:defRPr sz="1100">
                <a:solidFill>
                  <a:schemeClr val="tx1"/>
                </a:solidFill>
                <a:latin typeface="Calibri" pitchFamily="34" charset="0"/>
              </a:defRPr>
            </a:lvl6pPr>
            <a:lvl7pPr marL="3027528" indent="-237243" eaLnBrk="0" fontAlgn="base" hangingPunct="0">
              <a:spcBef>
                <a:spcPct val="30000"/>
              </a:spcBef>
              <a:spcAft>
                <a:spcPct val="0"/>
              </a:spcAft>
              <a:defRPr sz="1100">
                <a:solidFill>
                  <a:schemeClr val="tx1"/>
                </a:solidFill>
                <a:latin typeface="Calibri" pitchFamily="34" charset="0"/>
              </a:defRPr>
            </a:lvl7pPr>
            <a:lvl8pPr marL="3468342" indent="-237243" eaLnBrk="0" fontAlgn="base" hangingPunct="0">
              <a:spcBef>
                <a:spcPct val="30000"/>
              </a:spcBef>
              <a:spcAft>
                <a:spcPct val="0"/>
              </a:spcAft>
              <a:defRPr sz="1100">
                <a:solidFill>
                  <a:schemeClr val="tx1"/>
                </a:solidFill>
                <a:latin typeface="Calibri" pitchFamily="34" charset="0"/>
              </a:defRPr>
            </a:lvl8pPr>
            <a:lvl9pPr marL="3909155" indent="-237243" eaLnBrk="0" fontAlgn="base" hangingPunct="0">
              <a:spcBef>
                <a:spcPct val="30000"/>
              </a:spcBef>
              <a:spcAft>
                <a:spcPct val="0"/>
              </a:spcAft>
              <a:defRPr sz="1100">
                <a:solidFill>
                  <a:schemeClr val="tx1"/>
                </a:solidFill>
                <a:latin typeface="Calibri" pitchFamily="34" charset="0"/>
              </a:defRPr>
            </a:lvl9pPr>
          </a:lstStyle>
          <a:p>
            <a:pPr>
              <a:spcBef>
                <a:spcPct val="0"/>
              </a:spcBef>
            </a:pPr>
            <a:fld id="{93C040F1-705F-4E57-BA84-5412B6AE89DB}" type="slidenum">
              <a:rPr lang="en-US" altLang="en-US" sz="1300">
                <a:latin typeface="Arial" charset="0"/>
              </a:rPr>
              <a:pPr>
                <a:spcBef>
                  <a:spcPct val="0"/>
                </a:spcBef>
              </a:pPr>
              <a:t>45</a:t>
            </a:fld>
            <a:endParaRPr lang="en-US" altLang="en-US" sz="1300">
              <a:latin typeface="Arial" charset="0"/>
            </a:endParaRPr>
          </a:p>
        </p:txBody>
      </p:sp>
      <p:sp>
        <p:nvSpPr>
          <p:cNvPr id="430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sz="1000" dirty="0" err="1">
                <a:latin typeface="Arial" charset="0"/>
                <a:cs typeface="Arial" charset="0"/>
              </a:rPr>
              <a:t>Nesta</a:t>
            </a:r>
            <a:r>
              <a:rPr lang="en-GB" altLang="en-US" sz="1000" dirty="0">
                <a:latin typeface="Arial" charset="0"/>
                <a:cs typeface="Arial" charset="0"/>
              </a:rPr>
              <a:t>, an organisation aimed at nurturing business innovation, encourages its staff to vary their routines through the introduction of Randomised Coffee Trials – where staff who opt in are sent a weekly randomised match with another staff member and are invited to have coffee together and discuss whatever they choose to. This resulted in staff noticing unexpected synergies between their work and feeling comfortable approaching their new coffee mates in the future in order to collaborate. They found the coffee trials helped </a:t>
            </a:r>
            <a:r>
              <a:rPr lang="en-GB" altLang="en-US" sz="1000" dirty="0" err="1">
                <a:latin typeface="Arial" charset="0"/>
                <a:cs typeface="Arial" charset="0"/>
              </a:rPr>
              <a:t>Nesta</a:t>
            </a:r>
            <a:r>
              <a:rPr lang="en-GB" altLang="en-US" sz="1000" dirty="0">
                <a:latin typeface="Arial" charset="0"/>
                <a:cs typeface="Arial" charset="0"/>
              </a:rPr>
              <a:t> to break silos and gave staff the chance to make time to talk to people they should be talking to anyway.</a:t>
            </a:r>
          </a:p>
        </p:txBody>
      </p:sp>
    </p:spTree>
    <p:extLst>
      <p:ext uri="{BB962C8B-B14F-4D97-AF65-F5344CB8AC3E}">
        <p14:creationId xmlns:p14="http://schemas.microsoft.com/office/powerpoint/2010/main" val="1108185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itchFamily="34" charset="0"/>
              </a:defRPr>
            </a:lvl1pPr>
            <a:lvl2pPr marL="774484" indent="-296937">
              <a:spcBef>
                <a:spcPct val="30000"/>
              </a:spcBef>
              <a:defRPr sz="1100">
                <a:solidFill>
                  <a:schemeClr val="tx1"/>
                </a:solidFill>
                <a:latin typeface="Calibri" pitchFamily="34" charset="0"/>
              </a:defRPr>
            </a:lvl2pPr>
            <a:lvl3pPr marL="1192339" indent="-237243">
              <a:spcBef>
                <a:spcPct val="30000"/>
              </a:spcBef>
              <a:defRPr sz="1100">
                <a:solidFill>
                  <a:schemeClr val="tx1"/>
                </a:solidFill>
                <a:latin typeface="Calibri" pitchFamily="34" charset="0"/>
              </a:defRPr>
            </a:lvl3pPr>
            <a:lvl4pPr marL="1669886" indent="-237243">
              <a:spcBef>
                <a:spcPct val="30000"/>
              </a:spcBef>
              <a:defRPr sz="1100">
                <a:solidFill>
                  <a:schemeClr val="tx1"/>
                </a:solidFill>
                <a:latin typeface="Calibri" pitchFamily="34" charset="0"/>
              </a:defRPr>
            </a:lvl4pPr>
            <a:lvl5pPr marL="2145902" indent="-237243">
              <a:spcBef>
                <a:spcPct val="30000"/>
              </a:spcBef>
              <a:defRPr sz="1100">
                <a:solidFill>
                  <a:schemeClr val="tx1"/>
                </a:solidFill>
                <a:latin typeface="Calibri" pitchFamily="34" charset="0"/>
              </a:defRPr>
            </a:lvl5pPr>
            <a:lvl6pPr marL="2586716" indent="-237243" eaLnBrk="0" fontAlgn="base" hangingPunct="0">
              <a:spcBef>
                <a:spcPct val="30000"/>
              </a:spcBef>
              <a:spcAft>
                <a:spcPct val="0"/>
              </a:spcAft>
              <a:defRPr sz="1100">
                <a:solidFill>
                  <a:schemeClr val="tx1"/>
                </a:solidFill>
                <a:latin typeface="Calibri" pitchFamily="34" charset="0"/>
              </a:defRPr>
            </a:lvl6pPr>
            <a:lvl7pPr marL="3027528" indent="-237243" eaLnBrk="0" fontAlgn="base" hangingPunct="0">
              <a:spcBef>
                <a:spcPct val="30000"/>
              </a:spcBef>
              <a:spcAft>
                <a:spcPct val="0"/>
              </a:spcAft>
              <a:defRPr sz="1100">
                <a:solidFill>
                  <a:schemeClr val="tx1"/>
                </a:solidFill>
                <a:latin typeface="Calibri" pitchFamily="34" charset="0"/>
              </a:defRPr>
            </a:lvl7pPr>
            <a:lvl8pPr marL="3468342" indent="-237243" eaLnBrk="0" fontAlgn="base" hangingPunct="0">
              <a:spcBef>
                <a:spcPct val="30000"/>
              </a:spcBef>
              <a:spcAft>
                <a:spcPct val="0"/>
              </a:spcAft>
              <a:defRPr sz="1100">
                <a:solidFill>
                  <a:schemeClr val="tx1"/>
                </a:solidFill>
                <a:latin typeface="Calibri" pitchFamily="34" charset="0"/>
              </a:defRPr>
            </a:lvl8pPr>
            <a:lvl9pPr marL="3909155" indent="-237243" eaLnBrk="0" fontAlgn="base" hangingPunct="0">
              <a:spcBef>
                <a:spcPct val="30000"/>
              </a:spcBef>
              <a:spcAft>
                <a:spcPct val="0"/>
              </a:spcAft>
              <a:defRPr sz="1100">
                <a:solidFill>
                  <a:schemeClr val="tx1"/>
                </a:solidFill>
                <a:latin typeface="Calibri" pitchFamily="34" charset="0"/>
              </a:defRPr>
            </a:lvl9pPr>
          </a:lstStyle>
          <a:p>
            <a:pPr>
              <a:spcBef>
                <a:spcPct val="0"/>
              </a:spcBef>
            </a:pPr>
            <a:fld id="{5FCDE81A-DD29-4A80-B90C-E28909F864C9}" type="slidenum">
              <a:rPr lang="en-US" altLang="en-US" sz="1300">
                <a:latin typeface="Arial" charset="0"/>
              </a:rPr>
              <a:pPr>
                <a:spcBef>
                  <a:spcPct val="0"/>
                </a:spcBef>
              </a:pPr>
              <a:t>46</a:t>
            </a:fld>
            <a:endParaRPr lang="en-US" altLang="en-US" sz="1300">
              <a:latin typeface="Arial" charset="0"/>
            </a:endParaRPr>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sz="1000" dirty="0">
                <a:latin typeface="Arial" charset="0"/>
                <a:cs typeface="Arial" charset="0"/>
              </a:rPr>
              <a:t>Being observant involves not only using our senses – keeping our eyes and ears open, but also regularly rehearsing our senses by stopping to observe aspects of the environment around us. This means noticing changes (new people, new projects) and being inquisitive to find out more about these changes in the environment – the interests and expertise of the new people, the aims and objectives of the new projects.</a:t>
            </a:r>
          </a:p>
          <a:p>
            <a:endParaRPr lang="en-GB" altLang="en-US" sz="1000" dirty="0">
              <a:latin typeface="Arial" charset="0"/>
              <a:cs typeface="Arial" charset="0"/>
            </a:endParaRPr>
          </a:p>
          <a:p>
            <a:r>
              <a:rPr lang="en-GB" altLang="en-US" sz="1000" dirty="0">
                <a:latin typeface="Arial" charset="0"/>
                <a:cs typeface="Arial" charset="0"/>
              </a:rPr>
              <a:t>The composer asserted that being observant could be supported by ‘attuning’ oneself to things of interest so as to ‘see conjunctions’ in the environment related to those interests:</a:t>
            </a:r>
          </a:p>
          <a:p>
            <a:r>
              <a:rPr lang="en-GB" altLang="en-US" sz="1000" i="1" dirty="0">
                <a:latin typeface="Arial" charset="0"/>
                <a:cs typeface="Arial" charset="0"/>
              </a:rPr>
              <a:t>“Some conjunctions slap you in the face and you can’t ignore them, but not all of them do.” </a:t>
            </a:r>
            <a:r>
              <a:rPr lang="en-GB" altLang="en-US" sz="1000" dirty="0">
                <a:latin typeface="Arial" charset="0"/>
                <a:cs typeface="Arial" charset="0"/>
              </a:rPr>
              <a:t>- Composer</a:t>
            </a:r>
          </a:p>
        </p:txBody>
      </p:sp>
    </p:spTree>
    <p:extLst>
      <p:ext uri="{BB962C8B-B14F-4D97-AF65-F5344CB8AC3E}">
        <p14:creationId xmlns:p14="http://schemas.microsoft.com/office/powerpoint/2010/main" val="235378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itchFamily="34" charset="0"/>
              </a:defRPr>
            </a:lvl1pPr>
            <a:lvl2pPr marL="774484" indent="-296937">
              <a:spcBef>
                <a:spcPct val="30000"/>
              </a:spcBef>
              <a:defRPr sz="1100">
                <a:solidFill>
                  <a:schemeClr val="tx1"/>
                </a:solidFill>
                <a:latin typeface="Calibri" pitchFamily="34" charset="0"/>
              </a:defRPr>
            </a:lvl2pPr>
            <a:lvl3pPr marL="1192339" indent="-237243">
              <a:spcBef>
                <a:spcPct val="30000"/>
              </a:spcBef>
              <a:defRPr sz="1100">
                <a:solidFill>
                  <a:schemeClr val="tx1"/>
                </a:solidFill>
                <a:latin typeface="Calibri" pitchFamily="34" charset="0"/>
              </a:defRPr>
            </a:lvl3pPr>
            <a:lvl4pPr marL="1669886" indent="-237243">
              <a:spcBef>
                <a:spcPct val="30000"/>
              </a:spcBef>
              <a:defRPr sz="1100">
                <a:solidFill>
                  <a:schemeClr val="tx1"/>
                </a:solidFill>
                <a:latin typeface="Calibri" pitchFamily="34" charset="0"/>
              </a:defRPr>
            </a:lvl4pPr>
            <a:lvl5pPr marL="2145902" indent="-237243">
              <a:spcBef>
                <a:spcPct val="30000"/>
              </a:spcBef>
              <a:defRPr sz="1100">
                <a:solidFill>
                  <a:schemeClr val="tx1"/>
                </a:solidFill>
                <a:latin typeface="Calibri" pitchFamily="34" charset="0"/>
              </a:defRPr>
            </a:lvl5pPr>
            <a:lvl6pPr marL="2586716" indent="-237243" eaLnBrk="0" fontAlgn="base" hangingPunct="0">
              <a:spcBef>
                <a:spcPct val="30000"/>
              </a:spcBef>
              <a:spcAft>
                <a:spcPct val="0"/>
              </a:spcAft>
              <a:defRPr sz="1100">
                <a:solidFill>
                  <a:schemeClr val="tx1"/>
                </a:solidFill>
                <a:latin typeface="Calibri" pitchFamily="34" charset="0"/>
              </a:defRPr>
            </a:lvl6pPr>
            <a:lvl7pPr marL="3027528" indent="-237243" eaLnBrk="0" fontAlgn="base" hangingPunct="0">
              <a:spcBef>
                <a:spcPct val="30000"/>
              </a:spcBef>
              <a:spcAft>
                <a:spcPct val="0"/>
              </a:spcAft>
              <a:defRPr sz="1100">
                <a:solidFill>
                  <a:schemeClr val="tx1"/>
                </a:solidFill>
                <a:latin typeface="Calibri" pitchFamily="34" charset="0"/>
              </a:defRPr>
            </a:lvl7pPr>
            <a:lvl8pPr marL="3468342" indent="-237243" eaLnBrk="0" fontAlgn="base" hangingPunct="0">
              <a:spcBef>
                <a:spcPct val="30000"/>
              </a:spcBef>
              <a:spcAft>
                <a:spcPct val="0"/>
              </a:spcAft>
              <a:defRPr sz="1100">
                <a:solidFill>
                  <a:schemeClr val="tx1"/>
                </a:solidFill>
                <a:latin typeface="Calibri" pitchFamily="34" charset="0"/>
              </a:defRPr>
            </a:lvl8pPr>
            <a:lvl9pPr marL="3909155" indent="-237243" eaLnBrk="0" fontAlgn="base" hangingPunct="0">
              <a:spcBef>
                <a:spcPct val="30000"/>
              </a:spcBef>
              <a:spcAft>
                <a:spcPct val="0"/>
              </a:spcAft>
              <a:defRPr sz="1100">
                <a:solidFill>
                  <a:schemeClr val="tx1"/>
                </a:solidFill>
                <a:latin typeface="Calibri" pitchFamily="34" charset="0"/>
              </a:defRPr>
            </a:lvl9pPr>
          </a:lstStyle>
          <a:p>
            <a:pPr>
              <a:spcBef>
                <a:spcPct val="0"/>
              </a:spcBef>
            </a:pPr>
            <a:fld id="{B7F974B5-1E39-4AD1-ACD0-50B3073DD4DA}" type="slidenum">
              <a:rPr lang="en-US" altLang="en-US" sz="1300">
                <a:latin typeface="Arial" charset="0"/>
              </a:rPr>
              <a:pPr>
                <a:spcBef>
                  <a:spcPct val="0"/>
                </a:spcBef>
              </a:pPr>
              <a:t>47</a:t>
            </a:fld>
            <a:endParaRPr lang="en-US" altLang="en-US" sz="1300">
              <a:latin typeface="Arial"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54451">
              <a:defRPr/>
            </a:pPr>
            <a:r>
              <a:rPr lang="en-GB" altLang="en-US" sz="1000" i="1" dirty="0">
                <a:latin typeface="Arial" charset="0"/>
                <a:cs typeface="Arial" charset="0"/>
              </a:rPr>
              <a:t>“If you have rigid boundaries between areas of knowledge, or areas of the world, whether intellectually or physically, you will cut off certain possibilities. Even literally, if you obey ‘No entry’ signs every time you see them. Having a healthy disrespect for boundaries is pretty important.”</a:t>
            </a:r>
            <a:r>
              <a:rPr lang="en-GB" altLang="en-US" sz="1000" dirty="0">
                <a:latin typeface="Arial" charset="0"/>
                <a:cs typeface="Arial" charset="0"/>
              </a:rPr>
              <a:t> – Visual artist</a:t>
            </a:r>
          </a:p>
        </p:txBody>
      </p:sp>
    </p:spTree>
    <p:extLst>
      <p:ext uri="{BB962C8B-B14F-4D97-AF65-F5344CB8AC3E}">
        <p14:creationId xmlns:p14="http://schemas.microsoft.com/office/powerpoint/2010/main" val="122750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Calibri" pitchFamily="34" charset="0"/>
              </a:defRPr>
            </a:lvl1pPr>
            <a:lvl2pPr marL="774484" indent="-296937">
              <a:spcBef>
                <a:spcPct val="30000"/>
              </a:spcBef>
              <a:defRPr sz="1100">
                <a:solidFill>
                  <a:schemeClr val="tx1"/>
                </a:solidFill>
                <a:latin typeface="Calibri" pitchFamily="34" charset="0"/>
              </a:defRPr>
            </a:lvl2pPr>
            <a:lvl3pPr marL="1192339" indent="-237243">
              <a:spcBef>
                <a:spcPct val="30000"/>
              </a:spcBef>
              <a:defRPr sz="1100">
                <a:solidFill>
                  <a:schemeClr val="tx1"/>
                </a:solidFill>
                <a:latin typeface="Calibri" pitchFamily="34" charset="0"/>
              </a:defRPr>
            </a:lvl3pPr>
            <a:lvl4pPr marL="1669886" indent="-237243">
              <a:spcBef>
                <a:spcPct val="30000"/>
              </a:spcBef>
              <a:defRPr sz="1100">
                <a:solidFill>
                  <a:schemeClr val="tx1"/>
                </a:solidFill>
                <a:latin typeface="Calibri" pitchFamily="34" charset="0"/>
              </a:defRPr>
            </a:lvl4pPr>
            <a:lvl5pPr marL="2145902" indent="-237243">
              <a:spcBef>
                <a:spcPct val="30000"/>
              </a:spcBef>
              <a:defRPr sz="1100">
                <a:solidFill>
                  <a:schemeClr val="tx1"/>
                </a:solidFill>
                <a:latin typeface="Calibri" pitchFamily="34" charset="0"/>
              </a:defRPr>
            </a:lvl5pPr>
            <a:lvl6pPr marL="2586716" indent="-237243" eaLnBrk="0" fontAlgn="base" hangingPunct="0">
              <a:spcBef>
                <a:spcPct val="30000"/>
              </a:spcBef>
              <a:spcAft>
                <a:spcPct val="0"/>
              </a:spcAft>
              <a:defRPr sz="1100">
                <a:solidFill>
                  <a:schemeClr val="tx1"/>
                </a:solidFill>
                <a:latin typeface="Calibri" pitchFamily="34" charset="0"/>
              </a:defRPr>
            </a:lvl6pPr>
            <a:lvl7pPr marL="3027528" indent="-237243" eaLnBrk="0" fontAlgn="base" hangingPunct="0">
              <a:spcBef>
                <a:spcPct val="30000"/>
              </a:spcBef>
              <a:spcAft>
                <a:spcPct val="0"/>
              </a:spcAft>
              <a:defRPr sz="1100">
                <a:solidFill>
                  <a:schemeClr val="tx1"/>
                </a:solidFill>
                <a:latin typeface="Calibri" pitchFamily="34" charset="0"/>
              </a:defRPr>
            </a:lvl7pPr>
            <a:lvl8pPr marL="3468342" indent="-237243" eaLnBrk="0" fontAlgn="base" hangingPunct="0">
              <a:spcBef>
                <a:spcPct val="30000"/>
              </a:spcBef>
              <a:spcAft>
                <a:spcPct val="0"/>
              </a:spcAft>
              <a:defRPr sz="1100">
                <a:solidFill>
                  <a:schemeClr val="tx1"/>
                </a:solidFill>
                <a:latin typeface="Calibri" pitchFamily="34" charset="0"/>
              </a:defRPr>
            </a:lvl8pPr>
            <a:lvl9pPr marL="3909155" indent="-237243" eaLnBrk="0" fontAlgn="base" hangingPunct="0">
              <a:spcBef>
                <a:spcPct val="30000"/>
              </a:spcBef>
              <a:spcAft>
                <a:spcPct val="0"/>
              </a:spcAft>
              <a:defRPr sz="1100">
                <a:solidFill>
                  <a:schemeClr val="tx1"/>
                </a:solidFill>
                <a:latin typeface="Calibri" pitchFamily="34" charset="0"/>
              </a:defRPr>
            </a:lvl9pPr>
          </a:lstStyle>
          <a:p>
            <a:pPr>
              <a:spcBef>
                <a:spcPct val="0"/>
              </a:spcBef>
            </a:pPr>
            <a:fld id="{F37137BD-F00D-4776-8981-C6FB0B3B661B}" type="slidenum">
              <a:rPr lang="en-US" altLang="en-US" sz="1300">
                <a:latin typeface="Arial" charset="0"/>
              </a:rPr>
              <a:pPr>
                <a:spcBef>
                  <a:spcPct val="0"/>
                </a:spcBef>
              </a:pPr>
              <a:t>48</a:t>
            </a:fld>
            <a:endParaRPr lang="en-US" altLang="en-US" sz="1300">
              <a:latin typeface="Arial" charset="0"/>
            </a:endParaRPr>
          </a:p>
        </p:txBody>
      </p:sp>
      <p:sp>
        <p:nvSpPr>
          <p:cNvPr id="501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54451">
              <a:defRPr/>
            </a:pPr>
            <a:r>
              <a:rPr lang="en-GB" altLang="en-US" sz="1000" dirty="0">
                <a:latin typeface="Arial" panose="020B0604020202020204" pitchFamily="34" charset="0"/>
                <a:cs typeface="Arial" panose="020B0604020202020204" pitchFamily="34" charset="0"/>
              </a:rPr>
              <a:t>Creativity “</a:t>
            </a:r>
            <a:r>
              <a:rPr lang="en-GB" altLang="en-US" sz="1000" i="1" dirty="0">
                <a:latin typeface="Arial" panose="020B0604020202020204" pitchFamily="34" charset="0"/>
                <a:cs typeface="Arial" panose="020B0604020202020204" pitchFamily="34" charset="0"/>
              </a:rPr>
              <a:t>aligns disparate elements, but you have to have access to those elements in some way and that's a function of memory, storage, sensitivity and self-archiving of memory.”</a:t>
            </a:r>
            <a:r>
              <a:rPr lang="en-GB" altLang="en-US" sz="1000" dirty="0">
                <a:latin typeface="Arial" panose="020B0604020202020204" pitchFamily="34" charset="0"/>
                <a:cs typeface="Arial" panose="020B0604020202020204" pitchFamily="34" charset="0"/>
              </a:rPr>
              <a:t> – Visual artist</a:t>
            </a:r>
          </a:p>
          <a:p>
            <a:pPr eaLnBrk="1" hangingPunct="1"/>
            <a:endParaRPr lang="en-GB" altLang="en-US" dirty="0"/>
          </a:p>
        </p:txBody>
      </p:sp>
    </p:spTree>
    <p:extLst>
      <p:ext uri="{BB962C8B-B14F-4D97-AF65-F5344CB8AC3E}">
        <p14:creationId xmlns:p14="http://schemas.microsoft.com/office/powerpoint/2010/main" val="2099623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850" y="404813"/>
            <a:ext cx="338455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4716463" y="1063625"/>
            <a:ext cx="32527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GB" sz="1000">
                <a:solidFill>
                  <a:prstClr val="black"/>
                </a:solidFill>
                <a:latin typeface="Arial" charset="0"/>
                <a:cs typeface="Arial" charset="0"/>
              </a:rPr>
              <a:t>Academic excellence for business and the professions</a:t>
            </a:r>
          </a:p>
        </p:txBody>
      </p:sp>
      <p:sp>
        <p:nvSpPr>
          <p:cNvPr id="2" name="Title 1"/>
          <p:cNvSpPr>
            <a:spLocks noGrp="1"/>
          </p:cNvSpPr>
          <p:nvPr>
            <p:ph type="ctrTitle"/>
          </p:nvPr>
        </p:nvSpPr>
        <p:spPr>
          <a:xfrm>
            <a:off x="685800" y="2130425"/>
            <a:ext cx="7772400" cy="1470025"/>
          </a:xfrm>
        </p:spPr>
        <p:txBody>
          <a:bodyPr>
            <a:normAutofit/>
          </a:bodyPr>
          <a:lstStyle>
            <a:lvl1pPr algn="l">
              <a:defRPr sz="3000" b="1" i="0" baseline="0">
                <a:solidFill>
                  <a:srgbClr val="330066"/>
                </a:solidFill>
                <a:latin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683568" y="3886200"/>
            <a:ext cx="6400800" cy="1752600"/>
          </a:xfrm>
        </p:spPr>
        <p:txBody>
          <a:bodyPr>
            <a:normAutofit/>
          </a:bodyPr>
          <a:lstStyle>
            <a:lvl1pPr marL="0" indent="0" algn="l">
              <a:buNone/>
              <a:defRPr sz="28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6" name="Date Placeholder 3"/>
          <p:cNvSpPr>
            <a:spLocks noGrp="1"/>
          </p:cNvSpPr>
          <p:nvPr>
            <p:ph type="dt" sz="half" idx="10"/>
          </p:nvPr>
        </p:nvSpPr>
        <p:spPr/>
        <p:txBody>
          <a:bodyPr/>
          <a:lstStyle>
            <a:lvl1pPr>
              <a:defRPr/>
            </a:lvl1pPr>
          </a:lstStyle>
          <a:p>
            <a:pPr>
              <a:defRPr/>
            </a:pPr>
            <a:fld id="{8200418A-A36C-4B4B-A035-E216A0CEA7AF}" type="datetime1">
              <a:rPr lang="en-GB">
                <a:solidFill>
                  <a:prstClr val="black">
                    <a:tint val="75000"/>
                  </a:prstClr>
                </a:solidFill>
              </a:rPr>
              <a:pPr>
                <a:defRPr/>
              </a:pPr>
              <a:t>04/10/2019</a:t>
            </a:fld>
            <a:endParaRPr lang="en-GB" dirty="0">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00306205-CA1D-4EB4-BF64-462835BD054F}"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173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5288" y="260350"/>
            <a:ext cx="2230437"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48142" y="1061864"/>
            <a:ext cx="8229600" cy="1143000"/>
          </a:xfrm>
        </p:spPr>
        <p:txBody>
          <a:bodyPr>
            <a:normAutofit/>
          </a:bodyPr>
          <a:lstStyle>
            <a:lvl1pPr algn="l">
              <a:defRPr sz="2800" b="1" baseline="0">
                <a:latin typeface="Arial" pitchFamily="34" charset="0"/>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2132856"/>
            <a:ext cx="8229600" cy="3993307"/>
          </a:xfrm>
        </p:spPr>
        <p:txBody>
          <a:bodyPr/>
          <a:lstStyle>
            <a:lvl1pPr>
              <a:defRPr sz="2000">
                <a:latin typeface="Arial" pitchFamily="34" charset="0"/>
                <a:cs typeface="Arial" pitchFamily="34" charset="0"/>
              </a:defRPr>
            </a:lvl1pPr>
            <a:lvl2pPr>
              <a:defRPr sz="2000">
                <a:latin typeface="Arial" pitchFamily="34" charset="0"/>
                <a:cs typeface="Arial" pitchFamily="34" charset="0"/>
              </a:defRPr>
            </a:lvl2pPr>
            <a:lvl3pPr>
              <a:defRPr sz="2000">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10"/>
          </p:nvPr>
        </p:nvSpPr>
        <p:spPr/>
        <p:txBody>
          <a:bodyPr/>
          <a:lstStyle>
            <a:lvl1pPr>
              <a:defRPr/>
            </a:lvl1pPr>
          </a:lstStyle>
          <a:p>
            <a:pPr>
              <a:defRPr/>
            </a:pPr>
            <a:fld id="{74913C71-4B4C-489F-A35E-89C137B4126B}" type="datetime1">
              <a:rPr lang="en-GB">
                <a:solidFill>
                  <a:prstClr val="black">
                    <a:tint val="75000"/>
                  </a:prstClr>
                </a:solidFill>
              </a:rPr>
              <a:pPr>
                <a:defRPr/>
              </a:pPr>
              <a:t>04/10/2019</a:t>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1BC2E7E-5643-4F9A-8592-4BA6808D7737}"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025845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1296988"/>
          </a:xfrm>
        </p:spPr>
        <p:txBody>
          <a:bodyPr/>
          <a:lstStyle/>
          <a:p>
            <a:r>
              <a:rPr lang="en-US"/>
              <a:t>Click to edit Master title style</a:t>
            </a:r>
          </a:p>
        </p:txBody>
      </p:sp>
      <p:sp>
        <p:nvSpPr>
          <p:cNvPr id="3" name="Text Placeholder 2"/>
          <p:cNvSpPr>
            <a:spLocks noGrp="1"/>
          </p:cNvSpPr>
          <p:nvPr>
            <p:ph type="body" sz="half" idx="1"/>
          </p:nvPr>
        </p:nvSpPr>
        <p:spPr>
          <a:xfrm>
            <a:off x="330200" y="2708275"/>
            <a:ext cx="4168775" cy="345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51375" y="2708275"/>
            <a:ext cx="4168775" cy="1652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51375" y="4513263"/>
            <a:ext cx="4168775" cy="1652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sldNum" sz="quarter" idx="10"/>
          </p:nvPr>
        </p:nvSpPr>
        <p:spPr/>
        <p:txBody>
          <a:bodyPr/>
          <a:lstStyle>
            <a:lvl1pPr>
              <a:defRPr smtClean="0"/>
            </a:lvl1pPr>
          </a:lstStyle>
          <a:p>
            <a:pPr>
              <a:defRPr/>
            </a:pPr>
            <a:fld id="{909A8FE3-C8BB-4B90-B3D6-CA8FEC7E6355}" type="slidenum">
              <a:rPr lang="en-US" altLang="en-US"/>
              <a:pPr>
                <a:defRPr/>
              </a:pPr>
              <a:t>‹#›</a:t>
            </a:fld>
            <a:endParaRPr lang="en-US" altLang="en-US"/>
          </a:p>
        </p:txBody>
      </p:sp>
    </p:spTree>
    <p:extLst>
      <p:ext uri="{BB962C8B-B14F-4D97-AF65-F5344CB8AC3E}">
        <p14:creationId xmlns:p14="http://schemas.microsoft.com/office/powerpoint/2010/main" val="1200031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95536" y="3645024"/>
            <a:ext cx="8424862" cy="825388"/>
          </a:xfrm>
        </p:spPr>
        <p:txBody>
          <a:bodyPr/>
          <a:lstStyle>
            <a:lvl1pPr>
              <a:defRPr sz="4000"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7" name="Content Placeholder 2"/>
          <p:cNvSpPr>
            <a:spLocks noGrp="1"/>
          </p:cNvSpPr>
          <p:nvPr>
            <p:ph idx="1"/>
          </p:nvPr>
        </p:nvSpPr>
        <p:spPr>
          <a:xfrm>
            <a:off x="401495" y="4470412"/>
            <a:ext cx="8424862" cy="556728"/>
          </a:xfrm>
        </p:spPr>
        <p:txBody>
          <a:bodyPr/>
          <a:lstStyle>
            <a:lvl1pPr marL="0" indent="0">
              <a:buClr>
                <a:srgbClr val="C9122B"/>
              </a:buClr>
              <a:buFont typeface="Lucida Grande"/>
              <a:buNone/>
              <a:defRPr sz="2800">
                <a:solidFill>
                  <a:schemeClr val="bg1"/>
                </a:solidFill>
              </a:defRPr>
            </a:lvl1pPr>
            <a:lvl2pPr marL="347663" indent="-166688">
              <a:buClr>
                <a:srgbClr val="C9122B"/>
              </a:buClr>
              <a:buFont typeface="Lucida Grande"/>
              <a:buChar char="■"/>
              <a:defRPr/>
            </a:lvl2pPr>
            <a:lvl3pPr marL="538163" indent="-188913">
              <a:buClr>
                <a:srgbClr val="C9122B"/>
              </a:buClr>
              <a:buFont typeface="Lucida Grande"/>
              <a:buChar char="■"/>
              <a:defRPr/>
            </a:lvl3pPr>
            <a:lvl4pPr marL="712788" indent="-173038">
              <a:buClr>
                <a:srgbClr val="C9122B"/>
              </a:buClr>
              <a:buFont typeface="Lucida Grande"/>
              <a:buChar char="■"/>
              <a:defRPr sz="1800"/>
            </a:lvl4pPr>
            <a:lvl5pPr marL="898525" indent="-184150">
              <a:buClr>
                <a:srgbClr val="C9122B"/>
              </a:buClr>
              <a:buFont typeface="Lucida Grande"/>
              <a:buChar char="■"/>
              <a:defRPr sz="1800"/>
            </a:lvl5pPr>
          </a:lstStyle>
          <a:p>
            <a:pPr lvl="0"/>
            <a:r>
              <a:rPr lang="en-US"/>
              <a:t>Edit Master text styles</a:t>
            </a:r>
          </a:p>
        </p:txBody>
      </p:sp>
    </p:spTree>
    <p:extLst>
      <p:ext uri="{BB962C8B-B14F-4D97-AF65-F5344CB8AC3E}">
        <p14:creationId xmlns:p14="http://schemas.microsoft.com/office/powerpoint/2010/main" val="3928189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681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850" y="404813"/>
            <a:ext cx="338455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4716463" y="1063625"/>
            <a:ext cx="32527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GB" sz="1000">
                <a:solidFill>
                  <a:prstClr val="black"/>
                </a:solidFill>
                <a:latin typeface="Arial" charset="0"/>
                <a:cs typeface="Arial" charset="0"/>
              </a:rPr>
              <a:t>Academic excellence for business and the professions</a:t>
            </a:r>
          </a:p>
        </p:txBody>
      </p:sp>
      <p:sp>
        <p:nvSpPr>
          <p:cNvPr id="2" name="Title 1"/>
          <p:cNvSpPr>
            <a:spLocks noGrp="1"/>
          </p:cNvSpPr>
          <p:nvPr>
            <p:ph type="ctrTitle"/>
          </p:nvPr>
        </p:nvSpPr>
        <p:spPr>
          <a:xfrm>
            <a:off x="685800" y="2130425"/>
            <a:ext cx="7772400" cy="1470025"/>
          </a:xfrm>
        </p:spPr>
        <p:txBody>
          <a:bodyPr>
            <a:normAutofit/>
          </a:bodyPr>
          <a:lstStyle>
            <a:lvl1pPr algn="l">
              <a:defRPr sz="3000" b="1" i="0" baseline="0">
                <a:solidFill>
                  <a:srgbClr val="330066"/>
                </a:solidFill>
                <a:latin typeface="Arial"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683568" y="3886200"/>
            <a:ext cx="6400800" cy="1752600"/>
          </a:xfrm>
        </p:spPr>
        <p:txBody>
          <a:bodyPr>
            <a:normAutofit/>
          </a:bodyPr>
          <a:lstStyle>
            <a:lvl1pPr marL="0" indent="0" algn="l">
              <a:buNone/>
              <a:defRPr sz="28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6" name="Date Placeholder 3"/>
          <p:cNvSpPr>
            <a:spLocks noGrp="1"/>
          </p:cNvSpPr>
          <p:nvPr>
            <p:ph type="dt" sz="half" idx="10"/>
          </p:nvPr>
        </p:nvSpPr>
        <p:spPr/>
        <p:txBody>
          <a:bodyPr/>
          <a:lstStyle>
            <a:lvl1pPr>
              <a:defRPr/>
            </a:lvl1pPr>
          </a:lstStyle>
          <a:p>
            <a:pPr>
              <a:defRPr/>
            </a:pPr>
            <a:fld id="{8200418A-A36C-4B4B-A035-E216A0CEA7AF}" type="datetime1">
              <a:rPr lang="en-GB">
                <a:solidFill>
                  <a:prstClr val="black">
                    <a:tint val="75000"/>
                  </a:prstClr>
                </a:solidFill>
              </a:rPr>
              <a:pPr>
                <a:defRPr/>
              </a:pPr>
              <a:t>04/10/2019</a:t>
            </a:fld>
            <a:endParaRPr lang="en-GB" dirty="0">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00306205-CA1D-4EB4-BF64-462835BD054F}"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007617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5288" y="260350"/>
            <a:ext cx="2230437"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48142" y="1061864"/>
            <a:ext cx="8229600" cy="1143000"/>
          </a:xfrm>
        </p:spPr>
        <p:txBody>
          <a:bodyPr>
            <a:normAutofit/>
          </a:bodyPr>
          <a:lstStyle>
            <a:lvl1pPr algn="l">
              <a:defRPr sz="2800" b="1" baseline="0">
                <a:latin typeface="Arial" pitchFamily="34" charset="0"/>
                <a:cs typeface="Arial" pitchFamily="34" charset="0"/>
              </a:defRPr>
            </a:lvl1pPr>
          </a:lstStyle>
          <a:p>
            <a:r>
              <a:rPr lang="en-US"/>
              <a:t>Click to edit Master title style</a:t>
            </a:r>
            <a:endParaRPr lang="en-GB" dirty="0"/>
          </a:p>
        </p:txBody>
      </p:sp>
      <p:sp>
        <p:nvSpPr>
          <p:cNvPr id="3" name="Content Placeholder 2"/>
          <p:cNvSpPr>
            <a:spLocks noGrp="1"/>
          </p:cNvSpPr>
          <p:nvPr>
            <p:ph idx="1"/>
          </p:nvPr>
        </p:nvSpPr>
        <p:spPr>
          <a:xfrm>
            <a:off x="457200" y="2132856"/>
            <a:ext cx="8229600" cy="3993307"/>
          </a:xfrm>
        </p:spPr>
        <p:txBody>
          <a:bodyPr/>
          <a:lstStyle>
            <a:lvl1pPr>
              <a:defRPr sz="2000">
                <a:latin typeface="Arial" pitchFamily="34" charset="0"/>
                <a:cs typeface="Arial" pitchFamily="34" charset="0"/>
              </a:defRPr>
            </a:lvl1pPr>
            <a:lvl2pPr>
              <a:defRPr sz="2000">
                <a:latin typeface="Arial" pitchFamily="34" charset="0"/>
                <a:cs typeface="Arial" pitchFamily="34" charset="0"/>
              </a:defRPr>
            </a:lvl2pPr>
            <a:lvl3pPr>
              <a:defRPr sz="2000">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10"/>
          </p:nvPr>
        </p:nvSpPr>
        <p:spPr/>
        <p:txBody>
          <a:bodyPr/>
          <a:lstStyle>
            <a:lvl1pPr>
              <a:defRPr/>
            </a:lvl1pPr>
          </a:lstStyle>
          <a:p>
            <a:pPr>
              <a:defRPr/>
            </a:pPr>
            <a:fld id="{74913C71-4B4C-489F-A35E-89C137B4126B}" type="datetime1">
              <a:rPr lang="en-GB">
                <a:solidFill>
                  <a:prstClr val="black">
                    <a:tint val="75000"/>
                  </a:prstClr>
                </a:solidFill>
              </a:rPr>
              <a:pPr>
                <a:defRPr/>
              </a:pPr>
              <a:t>04/10/2019</a:t>
            </a:fld>
            <a:endParaRPr lang="en-GB">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GB">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51BC2E7E-5643-4F9A-8592-4BA6808D7737}"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3622720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3600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0825"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Title of slide</a:t>
            </a:r>
            <a:endParaRPr lang="en-GB" altLang="en-US"/>
          </a:p>
        </p:txBody>
      </p:sp>
      <p:sp>
        <p:nvSpPr>
          <p:cNvPr id="1027" name="Text Placeholder 2"/>
          <p:cNvSpPr>
            <a:spLocks noGrp="1"/>
          </p:cNvSpPr>
          <p:nvPr>
            <p:ph type="body" idx="1"/>
          </p:nvPr>
        </p:nvSpPr>
        <p:spPr bwMode="auto">
          <a:xfrm>
            <a:off x="457200" y="3284538"/>
            <a:ext cx="82296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C3261749-0E8E-4AC2-BC45-A94E3776107B}" type="datetime1">
              <a:rPr lang="en-GB">
                <a:solidFill>
                  <a:prstClr val="black">
                    <a:tint val="75000"/>
                  </a:prstClr>
                </a:solidFill>
              </a:rPr>
              <a:pPr>
                <a:defRPr/>
              </a:pPr>
              <a:t>04/10/2019</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A8E177CE-B865-440B-8206-590677D453CF}"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217104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 id="2147483669" r:id="rId5"/>
  </p:sldLayoutIdLst>
  <p:hf hdr="0" ftr="0" dt="0"/>
  <p:txStyles>
    <p:titleStyle>
      <a:lvl1pPr algn="l" rtl="0" eaLnBrk="0" fontAlgn="base" hangingPunct="0">
        <a:spcBef>
          <a:spcPct val="0"/>
        </a:spcBef>
        <a:spcAft>
          <a:spcPct val="0"/>
        </a:spcAft>
        <a:defRPr sz="2800" b="1"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l" rtl="0" fontAlgn="base">
        <a:spcBef>
          <a:spcPct val="0"/>
        </a:spcBef>
        <a:spcAft>
          <a:spcPct val="0"/>
        </a:spcAft>
        <a:defRPr sz="2800" b="1">
          <a:solidFill>
            <a:schemeClr val="tx1"/>
          </a:solidFill>
          <a:latin typeface="Arial" charset="0"/>
          <a:cs typeface="Arial" charset="0"/>
        </a:defRPr>
      </a:lvl6pPr>
      <a:lvl7pPr marL="914400" algn="l" rtl="0" fontAlgn="base">
        <a:spcBef>
          <a:spcPct val="0"/>
        </a:spcBef>
        <a:spcAft>
          <a:spcPct val="0"/>
        </a:spcAft>
        <a:defRPr sz="2800" b="1">
          <a:solidFill>
            <a:schemeClr val="tx1"/>
          </a:solidFill>
          <a:latin typeface="Arial" charset="0"/>
          <a:cs typeface="Arial" charset="0"/>
        </a:defRPr>
      </a:lvl7pPr>
      <a:lvl8pPr marL="1371600" algn="l" rtl="0" fontAlgn="base">
        <a:spcBef>
          <a:spcPct val="0"/>
        </a:spcBef>
        <a:spcAft>
          <a:spcPct val="0"/>
        </a:spcAft>
        <a:defRPr sz="2800" b="1">
          <a:solidFill>
            <a:schemeClr val="tx1"/>
          </a:solidFill>
          <a:latin typeface="Arial" charset="0"/>
          <a:cs typeface="Arial" charset="0"/>
        </a:defRPr>
      </a:lvl8pPr>
      <a:lvl9pPr marL="1828800" algn="l" rtl="0" fontAlgn="base">
        <a:spcBef>
          <a:spcPct val="0"/>
        </a:spcBef>
        <a:spcAft>
          <a:spcPct val="0"/>
        </a:spcAft>
        <a:defRPr sz="28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50825" y="17732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Title of slide</a:t>
            </a:r>
            <a:endParaRPr lang="en-GB" altLang="en-US"/>
          </a:p>
        </p:txBody>
      </p:sp>
      <p:sp>
        <p:nvSpPr>
          <p:cNvPr id="1027" name="Text Placeholder 2"/>
          <p:cNvSpPr>
            <a:spLocks noGrp="1"/>
          </p:cNvSpPr>
          <p:nvPr>
            <p:ph type="body" idx="1"/>
          </p:nvPr>
        </p:nvSpPr>
        <p:spPr bwMode="auto">
          <a:xfrm>
            <a:off x="457200" y="3284538"/>
            <a:ext cx="82296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C3261749-0E8E-4AC2-BC45-A94E3776107B}" type="datetime1">
              <a:rPr lang="en-GB">
                <a:solidFill>
                  <a:prstClr val="black">
                    <a:tint val="75000"/>
                  </a:prstClr>
                </a:solidFill>
              </a:rPr>
              <a:pPr>
                <a:defRPr/>
              </a:pPr>
              <a:t>04/10/2019</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A8E177CE-B865-440B-8206-590677D453CF}"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38535528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8" r:id="rId3"/>
  </p:sldLayoutIdLst>
  <p:hf hdr="0" ftr="0" dt="0"/>
  <p:txStyles>
    <p:titleStyle>
      <a:lvl1pPr algn="l" rtl="0" eaLnBrk="0" fontAlgn="base" hangingPunct="0">
        <a:spcBef>
          <a:spcPct val="0"/>
        </a:spcBef>
        <a:spcAft>
          <a:spcPct val="0"/>
        </a:spcAft>
        <a:defRPr sz="2800" b="1"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l" rtl="0" fontAlgn="base">
        <a:spcBef>
          <a:spcPct val="0"/>
        </a:spcBef>
        <a:spcAft>
          <a:spcPct val="0"/>
        </a:spcAft>
        <a:defRPr sz="2800" b="1">
          <a:solidFill>
            <a:schemeClr val="tx1"/>
          </a:solidFill>
          <a:latin typeface="Arial" charset="0"/>
          <a:cs typeface="Arial" charset="0"/>
        </a:defRPr>
      </a:lvl6pPr>
      <a:lvl7pPr marL="914400" algn="l" rtl="0" fontAlgn="base">
        <a:spcBef>
          <a:spcPct val="0"/>
        </a:spcBef>
        <a:spcAft>
          <a:spcPct val="0"/>
        </a:spcAft>
        <a:defRPr sz="2800" b="1">
          <a:solidFill>
            <a:schemeClr val="tx1"/>
          </a:solidFill>
          <a:latin typeface="Arial" charset="0"/>
          <a:cs typeface="Arial" charset="0"/>
        </a:defRPr>
      </a:lvl7pPr>
      <a:lvl8pPr marL="1371600" algn="l" rtl="0" fontAlgn="base">
        <a:spcBef>
          <a:spcPct val="0"/>
        </a:spcBef>
        <a:spcAft>
          <a:spcPct val="0"/>
        </a:spcAft>
        <a:defRPr sz="2800" b="1">
          <a:solidFill>
            <a:schemeClr val="tx1"/>
          </a:solidFill>
          <a:latin typeface="Arial" charset="0"/>
          <a:cs typeface="Arial" charset="0"/>
        </a:defRPr>
      </a:lvl8pPr>
      <a:lvl9pPr marL="1828800" algn="l" rtl="0" fontAlgn="base">
        <a:spcBef>
          <a:spcPct val="0"/>
        </a:spcBef>
        <a:spcAft>
          <a:spcPct val="0"/>
        </a:spcAft>
        <a:defRPr sz="28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NMbUAsmrisM?t=30" TargetMode="External"/><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ollev.com/stephan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4.jpe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vitae.ac.uk/researcherbookle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ollev.com/stephan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mycoted.com/Analogies" TargetMode="External"/><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simplemind.eu/"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xmind.net/" TargetMode="Externa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hyperlink" Target="http://mural.co/" TargetMode="External"/><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0.png"/><Relationship Id="rId2" Type="http://schemas.openxmlformats.org/officeDocument/2006/relationships/hyperlink" Target="http://www.ideachampions.com/jump_start_new.shtml"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ideachampions.com/jump_start_new.shtml" TargetMode="Externa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itemind.com/scamper-tool" TargetMode="Externa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7.png"/><Relationship Id="rId2" Type="http://schemas.openxmlformats.org/officeDocument/2006/relationships/hyperlink" Target="https://litemind.com/scamper-tool"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6.jpe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vitae.ac.uk/researcherbooklet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library.city.ac.uk/" TargetMode="External"/><Relationship Id="rId7" Type="http://schemas.openxmlformats.org/officeDocument/2006/relationships/image" Target="../media/image9.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jpe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3.jpe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vitae.ac.uk/researcherbooklet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mycoted.com/Category:Creativity_Technique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www.vitae.ac.uk/researcherbooklets"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95288" y="2349500"/>
            <a:ext cx="8424862" cy="1223963"/>
          </a:xfrm>
        </p:spPr>
        <p:txBody>
          <a:bodyPr/>
          <a:lstStyle/>
          <a:p>
            <a:pPr eaLnBrk="1" hangingPunct="1"/>
            <a:r>
              <a:rPr lang="en-GB" altLang="en-US" sz="3600" dirty="0"/>
              <a:t>Creative thinking in research</a:t>
            </a:r>
            <a:endParaRPr lang="en-US" altLang="en-US" sz="3600" dirty="0"/>
          </a:p>
        </p:txBody>
      </p:sp>
      <p:sp>
        <p:nvSpPr>
          <p:cNvPr id="10243" name="Content Placeholder 2"/>
          <p:cNvSpPr>
            <a:spLocks noGrp="1"/>
          </p:cNvSpPr>
          <p:nvPr>
            <p:ph idx="1"/>
          </p:nvPr>
        </p:nvSpPr>
        <p:spPr>
          <a:xfrm>
            <a:off x="395288" y="3933825"/>
            <a:ext cx="8424862" cy="2159000"/>
          </a:xfrm>
        </p:spPr>
        <p:txBody>
          <a:bodyPr/>
          <a:lstStyle/>
          <a:p>
            <a:pPr eaLnBrk="1" hangingPunct="1">
              <a:buFont typeface="Lucida Grande" charset="0"/>
              <a:buNone/>
            </a:pPr>
            <a:r>
              <a:rPr lang="en-GB" altLang="en-US" sz="3200">
                <a:ea typeface="ＭＳ Ｐゴシック" pitchFamily="34" charset="-128"/>
              </a:rPr>
              <a:t>Dr. Stephann Makri</a:t>
            </a:r>
          </a:p>
          <a:p>
            <a:pPr eaLnBrk="1" hangingPunct="1">
              <a:buFont typeface="Lucida Grande" charset="0"/>
              <a:buNone/>
            </a:pPr>
            <a:r>
              <a:rPr lang="en-GB" altLang="en-US">
                <a:ea typeface="ＭＳ Ｐゴシック" pitchFamily="34" charset="-128"/>
              </a:rPr>
              <a:t>Stephann@city.ac.uk    </a:t>
            </a:r>
          </a:p>
          <a:p>
            <a:pPr eaLnBrk="1" hangingPunct="1">
              <a:buFont typeface="Lucida Grande" charset="0"/>
              <a:buNone/>
            </a:pPr>
            <a:r>
              <a:rPr lang="en-GB" altLang="en-US">
                <a:ea typeface="ＭＳ Ｐゴシック" pitchFamily="34" charset="-128"/>
              </a:rPr>
              <a:t>www.stephann.com</a:t>
            </a:r>
          </a:p>
          <a:p>
            <a:pPr eaLnBrk="1" hangingPunct="1">
              <a:buFont typeface="Lucida Grande" charset="0"/>
              <a:buNone/>
            </a:pPr>
            <a:r>
              <a:rPr lang="en-GB" altLang="en-US">
                <a:ea typeface="ＭＳ Ｐゴシック" pitchFamily="34" charset="-128"/>
              </a:rPr>
              <a:t>       @StephannMakri</a:t>
            </a:r>
          </a:p>
        </p:txBody>
      </p:sp>
      <p:pic>
        <p:nvPicPr>
          <p:cNvPr id="10244" name="Picture 2" descr="http://s1.city.ac.uk/cityr/i/start-here/Twitter_logo_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354" y="5517232"/>
            <a:ext cx="576262" cy="4683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716016" y="4730368"/>
            <a:ext cx="4258741" cy="1938992"/>
          </a:xfrm>
          <a:prstGeom prst="rect">
            <a:avLst/>
          </a:prstGeom>
          <a:solidFill>
            <a:schemeClr val="bg1">
              <a:lumMod val="95000"/>
              <a:alpha val="85000"/>
            </a:schemeClr>
          </a:solidFill>
        </p:spPr>
        <p:txBody>
          <a:bodyPr wrap="square" rtlCol="0">
            <a:spAutoFit/>
          </a:bodyPr>
          <a:lstStyle/>
          <a:p>
            <a:r>
              <a:rPr lang="en-GB" sz="2000" i="1" dirty="0">
                <a:latin typeface="Arial" panose="020B0604020202020204" pitchFamily="34" charset="0"/>
                <a:cs typeface="Arial" panose="020B0604020202020204" pitchFamily="34" charset="0"/>
              </a:rPr>
              <a:t>“The good researcher is not ‘one who knows the right answers’ but ‘one who is struggling to find out what the right questions might be!’”</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Philips &amp; Pugh (2010), p. 56.</a:t>
            </a:r>
          </a:p>
        </p:txBody>
      </p:sp>
      <p:pic>
        <p:nvPicPr>
          <p:cNvPr id="6" name="Picture 2" descr="https://c2.staticflickr.com/4/3045/2961565820_3d59b7bdfb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81" t="4811" r="6780"/>
          <a:stretch/>
        </p:blipFill>
        <p:spPr bwMode="auto">
          <a:xfrm>
            <a:off x="4566646" y="0"/>
            <a:ext cx="1949570" cy="217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812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Research questions and aims</a:t>
            </a:r>
          </a:p>
        </p:txBody>
      </p:sp>
      <p:sp>
        <p:nvSpPr>
          <p:cNvPr id="27651" name="Content Placeholder 2"/>
          <p:cNvSpPr>
            <a:spLocks noGrp="1"/>
          </p:cNvSpPr>
          <p:nvPr>
            <p:ph idx="1"/>
          </p:nvPr>
        </p:nvSpPr>
        <p:spPr>
          <a:xfrm>
            <a:off x="467544" y="1556792"/>
            <a:ext cx="8567737" cy="5229200"/>
          </a:xfrm>
        </p:spPr>
        <p:txBody>
          <a:bodyPr/>
          <a:lstStyle/>
          <a:p>
            <a:r>
              <a:rPr lang="en-GB" altLang="en-US" sz="2200" dirty="0">
                <a:latin typeface="Arial" charset="0"/>
                <a:cs typeface="Arial" charset="0"/>
              </a:rPr>
              <a:t>All research should have one or more clear </a:t>
            </a:r>
            <a:r>
              <a:rPr lang="en-GB" altLang="en-US" sz="2200" b="1" dirty="0">
                <a:latin typeface="Arial" charset="0"/>
                <a:cs typeface="Arial" charset="0"/>
              </a:rPr>
              <a:t>aims</a:t>
            </a:r>
            <a:r>
              <a:rPr lang="en-GB" altLang="en-US" sz="2200" dirty="0">
                <a:latin typeface="Arial" charset="0"/>
                <a:cs typeface="Arial" charset="0"/>
              </a:rPr>
              <a:t> – </a:t>
            </a:r>
            <a:r>
              <a:rPr lang="en-GB" altLang="en-US" sz="2200" i="1" dirty="0">
                <a:latin typeface="Arial" charset="0"/>
                <a:cs typeface="Arial" charset="0"/>
              </a:rPr>
              <a:t>what</a:t>
            </a:r>
            <a:r>
              <a:rPr lang="en-GB" altLang="en-US" sz="2200" dirty="0">
                <a:latin typeface="Arial" charset="0"/>
                <a:cs typeface="Arial" charset="0"/>
              </a:rPr>
              <a:t> the research seeks to accomplish (not how).</a:t>
            </a:r>
          </a:p>
          <a:p>
            <a:r>
              <a:rPr lang="en-GB" altLang="en-US" sz="2200" dirty="0">
                <a:latin typeface="Arial" charset="0"/>
                <a:cs typeface="Arial" charset="0"/>
              </a:rPr>
              <a:t>Research </a:t>
            </a:r>
            <a:r>
              <a:rPr lang="en-GB" altLang="en-US" sz="2200" b="1" dirty="0">
                <a:latin typeface="Arial" charset="0"/>
                <a:cs typeface="Arial" charset="0"/>
              </a:rPr>
              <a:t>questions</a:t>
            </a:r>
            <a:r>
              <a:rPr lang="en-GB" altLang="en-US" sz="2200" dirty="0">
                <a:latin typeface="Arial" charset="0"/>
                <a:cs typeface="Arial" charset="0"/>
              </a:rPr>
              <a:t> are aims, stated in the form of questions.</a:t>
            </a:r>
          </a:p>
          <a:p>
            <a:r>
              <a:rPr lang="en-GB" altLang="en-US" sz="2200" dirty="0">
                <a:latin typeface="Arial" charset="0"/>
                <a:cs typeface="Arial" charset="0"/>
              </a:rPr>
              <a:t>Examples from student projects:</a:t>
            </a:r>
          </a:p>
          <a:p>
            <a:pPr lvl="1"/>
            <a:r>
              <a:rPr lang="en-GB" altLang="en-US" dirty="0">
                <a:latin typeface="Arial" charset="0"/>
                <a:cs typeface="Arial" charset="0"/>
              </a:rPr>
              <a:t>Aim: </a:t>
            </a:r>
            <a:r>
              <a:rPr lang="en-GB" altLang="en-US" dirty="0" smtClean="0">
                <a:latin typeface="Arial" charset="0"/>
                <a:cs typeface="Arial" charset="0"/>
              </a:rPr>
              <a:t>Better understand how </a:t>
            </a:r>
            <a:r>
              <a:rPr lang="en-GB" altLang="en-US" dirty="0">
                <a:latin typeface="Arial" charset="0"/>
                <a:cs typeface="Arial" charset="0"/>
              </a:rPr>
              <a:t>creative designers interact with information for the purpose of generating and developing ideas and how digital information tools can better </a:t>
            </a:r>
            <a:r>
              <a:rPr lang="en-GB" altLang="en-US" dirty="0" smtClean="0">
                <a:latin typeface="Arial" charset="0"/>
                <a:cs typeface="Arial" charset="0"/>
              </a:rPr>
              <a:t>support </a:t>
            </a:r>
            <a:r>
              <a:rPr lang="en-GB" altLang="en-US" dirty="0">
                <a:latin typeface="Arial" charset="0"/>
                <a:cs typeface="Arial" charset="0"/>
              </a:rPr>
              <a:t>them</a:t>
            </a:r>
          </a:p>
          <a:p>
            <a:pPr lvl="2"/>
            <a:r>
              <a:rPr lang="en-GB" altLang="en-US" dirty="0">
                <a:latin typeface="Arial" charset="0"/>
                <a:cs typeface="Arial" charset="0"/>
              </a:rPr>
              <a:t>RQ: How do creative </a:t>
            </a:r>
            <a:r>
              <a:rPr lang="en-GB" altLang="en-US" dirty="0" smtClean="0">
                <a:latin typeface="Arial" charset="0"/>
                <a:cs typeface="Arial" charset="0"/>
              </a:rPr>
              <a:t>designers find, understand sand </a:t>
            </a:r>
            <a:r>
              <a:rPr lang="en-GB" altLang="en-US" dirty="0">
                <a:latin typeface="Arial" charset="0"/>
                <a:cs typeface="Arial" charset="0"/>
              </a:rPr>
              <a:t>use information during the creative design process? </a:t>
            </a:r>
          </a:p>
          <a:p>
            <a:pPr lvl="1"/>
            <a:r>
              <a:rPr lang="en-GB" altLang="en-US" dirty="0">
                <a:latin typeface="Arial" charset="0"/>
                <a:cs typeface="Arial" charset="0"/>
              </a:rPr>
              <a:t>Aim: Design, develop and evaluate the usefulness of a </a:t>
            </a:r>
            <a:r>
              <a:rPr lang="en-GB" altLang="en-US" dirty="0" smtClean="0">
                <a:latin typeface="Arial" charset="0"/>
                <a:cs typeface="Arial" charset="0"/>
              </a:rPr>
              <a:t>digital </a:t>
            </a:r>
            <a:r>
              <a:rPr lang="en-GB" altLang="en-US" dirty="0">
                <a:latin typeface="Arial" charset="0"/>
                <a:cs typeface="Arial" charset="0"/>
              </a:rPr>
              <a:t>tool for supporting Website users in providing feedback on the Visual Design of a site</a:t>
            </a:r>
          </a:p>
          <a:p>
            <a:pPr lvl="2"/>
            <a:r>
              <a:rPr lang="en-GB" altLang="en-US" dirty="0" smtClean="0">
                <a:latin typeface="Arial" charset="0"/>
                <a:cs typeface="Arial" charset="0"/>
              </a:rPr>
              <a:t>RQ1: </a:t>
            </a:r>
            <a:r>
              <a:rPr lang="en-GB" altLang="en-US" dirty="0">
                <a:latin typeface="Arial" charset="0"/>
                <a:cs typeface="Arial" charset="0"/>
              </a:rPr>
              <a:t>How can we best design a digital tool for users of a Website to provide feedback on its Visual Design</a:t>
            </a:r>
            <a:r>
              <a:rPr lang="en-GB" altLang="en-US" dirty="0" smtClean="0">
                <a:latin typeface="Arial" charset="0"/>
                <a:cs typeface="Arial" charset="0"/>
              </a:rPr>
              <a:t>?</a:t>
            </a:r>
          </a:p>
          <a:p>
            <a:pPr lvl="2"/>
            <a:r>
              <a:rPr lang="en-GB" altLang="en-US" dirty="0" smtClean="0">
                <a:latin typeface="Arial" charset="0"/>
                <a:cs typeface="Arial" charset="0"/>
              </a:rPr>
              <a:t>RQ2: How successful is the digital tool?</a:t>
            </a:r>
            <a:endParaRPr lang="en-GB" altLang="en-US"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10</a:t>
            </a:fld>
            <a:endParaRPr lang="en-GB">
              <a:solidFill>
                <a:prstClr val="black">
                  <a:tint val="75000"/>
                </a:prstClr>
              </a:solidFill>
            </a:endParaRPr>
          </a:p>
        </p:txBody>
      </p:sp>
      <p:grpSp>
        <p:nvGrpSpPr>
          <p:cNvPr id="5" name="Group 4"/>
          <p:cNvGrpSpPr/>
          <p:nvPr/>
        </p:nvGrpSpPr>
        <p:grpSpPr>
          <a:xfrm>
            <a:off x="179512" y="174522"/>
            <a:ext cx="2448272" cy="829518"/>
            <a:chOff x="179512" y="174522"/>
            <a:chExt cx="2448272" cy="829518"/>
          </a:xfrm>
        </p:grpSpPr>
        <p:sp>
          <p:nvSpPr>
            <p:cNvPr id="6" name="Rectangle 5"/>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432093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5" presetID="1" presetClass="entr" presetSubtype="0" fill="hold" grpId="0" nodeType="with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9" presetID="1" presetClass="entr" presetSubtype="0" fill="hold" grpId="0" nodeType="withEffect">
                                  <p:stCondLst>
                                    <p:cond delay="0"/>
                                  </p:stCondLst>
                                  <p:childTnLst>
                                    <p:set>
                                      <p:cBhvr>
                                        <p:cTn id="30"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Research objectives</a:t>
            </a:r>
          </a:p>
        </p:txBody>
      </p:sp>
      <p:sp>
        <p:nvSpPr>
          <p:cNvPr id="27651" name="Content Placeholder 2"/>
          <p:cNvSpPr>
            <a:spLocks noGrp="1"/>
          </p:cNvSpPr>
          <p:nvPr>
            <p:ph idx="1"/>
          </p:nvPr>
        </p:nvSpPr>
        <p:spPr>
          <a:xfrm>
            <a:off x="467544" y="1628800"/>
            <a:ext cx="8567737" cy="5229200"/>
          </a:xfrm>
        </p:spPr>
        <p:txBody>
          <a:bodyPr/>
          <a:lstStyle/>
          <a:p>
            <a:r>
              <a:rPr lang="en-GB" altLang="en-US" sz="2200" dirty="0">
                <a:latin typeface="Arial" charset="0"/>
                <a:cs typeface="Arial" charset="0"/>
              </a:rPr>
              <a:t>Research objectives are </a:t>
            </a:r>
            <a:r>
              <a:rPr lang="en-GB" altLang="en-US" sz="2200" i="1" dirty="0">
                <a:latin typeface="Arial" charset="0"/>
                <a:cs typeface="Arial" charset="0"/>
              </a:rPr>
              <a:t>how</a:t>
            </a:r>
            <a:r>
              <a:rPr lang="en-GB" altLang="en-US" sz="2200" dirty="0">
                <a:latin typeface="Arial" charset="0"/>
                <a:cs typeface="Arial" charset="0"/>
              </a:rPr>
              <a:t> you will answer your research questions (or achieve your research aims)</a:t>
            </a:r>
            <a:endParaRPr lang="en-GB" altLang="en-US" dirty="0">
              <a:latin typeface="Arial" charset="0"/>
              <a:cs typeface="Arial" charset="0"/>
            </a:endParaRPr>
          </a:p>
          <a:p>
            <a:pPr lvl="1"/>
            <a:r>
              <a:rPr lang="en-GB" altLang="en-US" dirty="0">
                <a:latin typeface="Arial" charset="0"/>
                <a:cs typeface="Arial" charset="0"/>
              </a:rPr>
              <a:t>e.g. Observe creative designers interacting with information as part of a real-world design project, survey the adequacy of existing digital information tools for supporting ideation etc.</a:t>
            </a:r>
          </a:p>
          <a:p>
            <a:pPr lvl="1"/>
            <a:r>
              <a:rPr lang="en-GB" altLang="en-US" dirty="0">
                <a:latin typeface="Arial" charset="0"/>
                <a:cs typeface="Arial" charset="0"/>
              </a:rPr>
              <a:t>e.g. Obtain requirements from potential users of </a:t>
            </a:r>
            <a:r>
              <a:rPr lang="en-GB" altLang="en-US" dirty="0" smtClean="0">
                <a:latin typeface="Arial" charset="0"/>
                <a:cs typeface="Arial" charset="0"/>
              </a:rPr>
              <a:t>the digital tool</a:t>
            </a:r>
            <a:r>
              <a:rPr lang="en-GB" altLang="en-US" dirty="0" smtClean="0">
                <a:latin typeface="Arial" charset="0"/>
                <a:cs typeface="Arial" charset="0"/>
              </a:rPr>
              <a:t> to </a:t>
            </a:r>
            <a:r>
              <a:rPr lang="en-GB" altLang="en-US" dirty="0">
                <a:latin typeface="Arial" charset="0"/>
                <a:cs typeface="Arial" charset="0"/>
              </a:rPr>
              <a:t>guide the design, plan and conduct a </a:t>
            </a:r>
            <a:r>
              <a:rPr lang="en-GB" altLang="en-US" dirty="0" smtClean="0">
                <a:latin typeface="Arial" charset="0"/>
                <a:cs typeface="Arial" charset="0"/>
              </a:rPr>
              <a:t>formative or summative </a:t>
            </a:r>
            <a:r>
              <a:rPr lang="en-GB" altLang="en-US" dirty="0">
                <a:latin typeface="Arial" charset="0"/>
                <a:cs typeface="Arial" charset="0"/>
              </a:rPr>
              <a:t>evaluation of the </a:t>
            </a:r>
            <a:r>
              <a:rPr lang="en-GB" altLang="en-US" dirty="0" smtClean="0">
                <a:latin typeface="Arial" charset="0"/>
                <a:cs typeface="Arial" charset="0"/>
              </a:rPr>
              <a:t>tool </a:t>
            </a:r>
            <a:r>
              <a:rPr lang="en-GB" altLang="en-US" dirty="0">
                <a:latin typeface="Arial" charset="0"/>
                <a:cs typeface="Arial" charset="0"/>
              </a:rPr>
              <a:t>with potential users etc.</a:t>
            </a:r>
          </a:p>
          <a:p>
            <a:r>
              <a:rPr lang="en-GB" altLang="en-US" dirty="0">
                <a:latin typeface="Arial" charset="0"/>
                <a:cs typeface="Arial" charset="0"/>
              </a:rPr>
              <a:t>Objectives should be:</a:t>
            </a:r>
          </a:p>
          <a:p>
            <a:pPr lvl="1"/>
            <a:r>
              <a:rPr lang="en-GB" altLang="en-US" dirty="0">
                <a:latin typeface="Arial" charset="0"/>
                <a:cs typeface="Arial" charset="0"/>
              </a:rPr>
              <a:t>Strongly tied to the research question(s)/aim(s)</a:t>
            </a:r>
          </a:p>
          <a:p>
            <a:pPr lvl="1"/>
            <a:r>
              <a:rPr lang="en-GB" altLang="en-US" dirty="0">
                <a:latin typeface="Arial" charset="0"/>
                <a:cs typeface="Arial" charset="0"/>
              </a:rPr>
              <a:t>Highly focused and feasible</a:t>
            </a:r>
          </a:p>
          <a:p>
            <a:pPr lvl="1"/>
            <a:r>
              <a:rPr lang="en-GB" altLang="en-US" dirty="0">
                <a:latin typeface="Arial" charset="0"/>
                <a:cs typeface="Arial" charset="0"/>
              </a:rPr>
              <a:t>Described accurately and precisely</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11</a:t>
            </a:fld>
            <a:endParaRPr lang="en-GB">
              <a:solidFill>
                <a:prstClr val="black">
                  <a:tint val="75000"/>
                </a:prstClr>
              </a:solidFill>
            </a:endParaRPr>
          </a:p>
        </p:txBody>
      </p:sp>
      <p:grpSp>
        <p:nvGrpSpPr>
          <p:cNvPr id="5" name="Group 4"/>
          <p:cNvGrpSpPr/>
          <p:nvPr/>
        </p:nvGrpSpPr>
        <p:grpSpPr>
          <a:xfrm>
            <a:off x="179512" y="174522"/>
            <a:ext cx="2448272" cy="829518"/>
            <a:chOff x="179512" y="174522"/>
            <a:chExt cx="2448272" cy="829518"/>
          </a:xfrm>
        </p:grpSpPr>
        <p:sp>
          <p:nvSpPr>
            <p:cNvPr id="6" name="Rectangle 5"/>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460191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21" presetID="1" presetClass="entr" presetSubtype="0" fill="hold" grpId="0" nodeType="with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3" presetID="1" presetClass="entr" presetSubtype="0" fill="hold" grpId="0" nodeType="withEffect">
                                  <p:stCondLst>
                                    <p:cond delay="0"/>
                                  </p:stCondLst>
                                  <p:childTnLst>
                                    <p:set>
                                      <p:cBhvr>
                                        <p:cTn id="24"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Originality</a:t>
            </a:r>
          </a:p>
        </p:txBody>
      </p:sp>
      <p:sp>
        <p:nvSpPr>
          <p:cNvPr id="27651" name="Content Placeholder 2"/>
          <p:cNvSpPr>
            <a:spLocks noGrp="1"/>
          </p:cNvSpPr>
          <p:nvPr>
            <p:ph idx="1"/>
          </p:nvPr>
        </p:nvSpPr>
        <p:spPr>
          <a:xfrm>
            <a:off x="467544" y="1628800"/>
            <a:ext cx="8567737" cy="5229200"/>
          </a:xfrm>
        </p:spPr>
        <p:txBody>
          <a:bodyPr/>
          <a:lstStyle/>
          <a:p>
            <a:r>
              <a:rPr lang="en-GB" altLang="en-US" sz="2200" dirty="0">
                <a:latin typeface="Arial" charset="0"/>
                <a:cs typeface="Arial" charset="0"/>
              </a:rPr>
              <a:t>Research is </a:t>
            </a:r>
            <a:r>
              <a:rPr lang="en-GB" altLang="en-US" sz="2200" i="1" dirty="0">
                <a:latin typeface="Arial" charset="0"/>
                <a:cs typeface="Arial" charset="0"/>
              </a:rPr>
              <a:t>“</a:t>
            </a:r>
            <a:r>
              <a:rPr lang="en-GB" altLang="en-US" sz="2200" b="1" i="1" dirty="0">
                <a:latin typeface="Arial" charset="0"/>
                <a:cs typeface="Arial" charset="0"/>
              </a:rPr>
              <a:t>original</a:t>
            </a:r>
            <a:r>
              <a:rPr lang="en-GB" altLang="en-US" sz="2200" i="1" dirty="0">
                <a:latin typeface="Arial" charset="0"/>
                <a:cs typeface="Arial" charset="0"/>
              </a:rPr>
              <a:t> investigation undertaken in order to gain knowledge and understanding” </a:t>
            </a:r>
            <a:r>
              <a:rPr lang="en-GB" altLang="en-US" sz="2200" dirty="0">
                <a:latin typeface="Arial" charset="0"/>
                <a:cs typeface="Arial" charset="0"/>
              </a:rPr>
              <a:t>(HECFE, 2008).</a:t>
            </a:r>
          </a:p>
          <a:p>
            <a:r>
              <a:rPr lang="en-GB" altLang="en-US" sz="2200" dirty="0">
                <a:latin typeface="Arial" charset="0"/>
                <a:cs typeface="Arial" charset="0"/>
              </a:rPr>
              <a:t>Originality is doing something that has not been done before</a:t>
            </a:r>
          </a:p>
          <a:p>
            <a:pPr lvl="1"/>
            <a:r>
              <a:rPr lang="en-GB" altLang="en-US" sz="2200" dirty="0">
                <a:latin typeface="Arial" charset="0"/>
                <a:cs typeface="Arial" charset="0"/>
              </a:rPr>
              <a:t>So how do we make our research original?</a:t>
            </a:r>
          </a:p>
          <a:p>
            <a:pPr marL="1371600" lvl="2" indent="-457200">
              <a:buFont typeface="+mj-lt"/>
              <a:buAutoNum type="arabicPeriod"/>
            </a:pPr>
            <a:r>
              <a:rPr lang="en-GB" altLang="en-US" sz="2200" dirty="0">
                <a:latin typeface="Arial" charset="0"/>
                <a:cs typeface="Arial" charset="0"/>
              </a:rPr>
              <a:t>Be original in our research </a:t>
            </a:r>
            <a:r>
              <a:rPr lang="en-GB" altLang="en-US" sz="2200" b="1" dirty="0">
                <a:latin typeface="Arial" charset="0"/>
                <a:cs typeface="Arial" charset="0"/>
              </a:rPr>
              <a:t>process</a:t>
            </a:r>
          </a:p>
          <a:p>
            <a:pPr lvl="3">
              <a:buFont typeface="Arial" panose="020B0604020202020204" pitchFamily="34" charset="0"/>
              <a:buChar char="•"/>
            </a:pPr>
            <a:r>
              <a:rPr lang="en-GB" altLang="en-US" dirty="0">
                <a:latin typeface="Arial" charset="0"/>
                <a:cs typeface="Arial" charset="0"/>
              </a:rPr>
              <a:t>e.g. doing something someone has done before but using a different technique or approach.</a:t>
            </a:r>
          </a:p>
          <a:p>
            <a:pPr marL="1371600" lvl="2" indent="-457200">
              <a:buFont typeface="+mj-lt"/>
              <a:buAutoNum type="arabicPeriod"/>
            </a:pPr>
            <a:r>
              <a:rPr lang="en-GB" altLang="en-US" sz="2200" dirty="0">
                <a:latin typeface="Arial" charset="0"/>
                <a:cs typeface="Arial" charset="0"/>
              </a:rPr>
              <a:t>Be original in our research </a:t>
            </a:r>
            <a:r>
              <a:rPr lang="en-GB" altLang="en-US" sz="2200" b="1" dirty="0">
                <a:latin typeface="Arial" charset="0"/>
                <a:cs typeface="Arial" charset="0"/>
              </a:rPr>
              <a:t>product</a:t>
            </a:r>
          </a:p>
          <a:p>
            <a:pPr lvl="3">
              <a:buFont typeface="Arial" panose="020B0604020202020204" pitchFamily="34" charset="0"/>
              <a:buChar char="•"/>
            </a:pPr>
            <a:r>
              <a:rPr lang="en-GB" altLang="en-US" dirty="0">
                <a:latin typeface="Arial" charset="0"/>
                <a:cs typeface="Arial" charset="0"/>
              </a:rPr>
              <a:t>e.g. finding out something ‘new to the world’, designing something not designed before</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12</a:t>
            </a:fld>
            <a:endParaRPr lang="en-GB">
              <a:solidFill>
                <a:prstClr val="black">
                  <a:tint val="75000"/>
                </a:prstClr>
              </a:solidFill>
            </a:endParaRPr>
          </a:p>
        </p:txBody>
      </p:sp>
      <p:sp>
        <p:nvSpPr>
          <p:cNvPr id="5" name="TextBox 4"/>
          <p:cNvSpPr txBox="1"/>
          <p:nvPr/>
        </p:nvSpPr>
        <p:spPr>
          <a:xfrm>
            <a:off x="0" y="6211669"/>
            <a:ext cx="8100392" cy="646331"/>
          </a:xfrm>
          <a:prstGeom prst="rect">
            <a:avLst/>
          </a:prstGeom>
          <a:solidFill>
            <a:schemeClr val="bg1">
              <a:lumMod val="95000"/>
            </a:schemeClr>
          </a:solidFill>
        </p:spPr>
        <p:txBody>
          <a:bodyPr wrap="square" rtlCol="0">
            <a:spAutoFit/>
          </a:bodyPr>
          <a:lstStyle/>
          <a:p>
            <a:r>
              <a:rPr lang="en-GB" dirty="0">
                <a:latin typeface="Arial" panose="020B0604020202020204" pitchFamily="34" charset="0"/>
                <a:cs typeface="Arial" panose="020B0604020202020204" pitchFamily="34" charset="0"/>
              </a:rPr>
              <a:t>Based on Dawson, C. (2015). Projects in Computing and Information Systems (3</a:t>
            </a:r>
            <a:r>
              <a:rPr lang="en-GB" baseline="30000" dirty="0">
                <a:latin typeface="Arial" panose="020B0604020202020204" pitchFamily="34" charset="0"/>
                <a:cs typeface="Arial" panose="020B0604020202020204" pitchFamily="34" charset="0"/>
              </a:rPr>
              <a:t>rd</a:t>
            </a:r>
            <a:r>
              <a:rPr lang="en-GB" dirty="0">
                <a:latin typeface="Arial" panose="020B0604020202020204" pitchFamily="34" charset="0"/>
                <a:cs typeface="Arial" panose="020B0604020202020204" pitchFamily="34" charset="0"/>
              </a:rPr>
              <a:t> Ed). Chapter 2: Research.</a:t>
            </a:r>
          </a:p>
        </p:txBody>
      </p:sp>
      <p:grpSp>
        <p:nvGrpSpPr>
          <p:cNvPr id="6" name="Group 5"/>
          <p:cNvGrpSpPr/>
          <p:nvPr/>
        </p:nvGrpSpPr>
        <p:grpSpPr>
          <a:xfrm>
            <a:off x="179512" y="174522"/>
            <a:ext cx="2448272" cy="829518"/>
            <a:chOff x="179512" y="174522"/>
            <a:chExt cx="2448272" cy="829518"/>
          </a:xfrm>
        </p:grpSpPr>
        <p:sp>
          <p:nvSpPr>
            <p:cNvPr id="7" name="Rectangle 6"/>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809593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5" presetID="1" presetClass="entr" presetSubtype="0" fill="hold" grpId="0" nodeType="with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18864" y="908720"/>
            <a:ext cx="8229600" cy="647700"/>
          </a:xfrm>
        </p:spPr>
        <p:txBody>
          <a:bodyPr>
            <a:normAutofit/>
          </a:bodyPr>
          <a:lstStyle/>
          <a:p>
            <a:pPr eaLnBrk="1" hangingPunct="1"/>
            <a:r>
              <a:rPr lang="en-GB" altLang="en-US" sz="2600" dirty="0">
                <a:latin typeface="Arial" charset="0"/>
                <a:cs typeface="Arial" charset="0"/>
              </a:rPr>
              <a:t>Achieving originality in research: Cryer (2006)</a:t>
            </a:r>
          </a:p>
        </p:txBody>
      </p:sp>
      <p:sp>
        <p:nvSpPr>
          <p:cNvPr id="27651" name="Content Placeholder 2"/>
          <p:cNvSpPr>
            <a:spLocks noGrp="1"/>
          </p:cNvSpPr>
          <p:nvPr>
            <p:ph idx="1"/>
          </p:nvPr>
        </p:nvSpPr>
        <p:spPr>
          <a:xfrm>
            <a:off x="467544" y="1508373"/>
            <a:ext cx="8567737" cy="5229200"/>
          </a:xfrm>
        </p:spPr>
        <p:txBody>
          <a:bodyPr/>
          <a:lstStyle/>
          <a:p>
            <a:r>
              <a:rPr lang="en-GB" altLang="en-US" sz="2200" dirty="0">
                <a:latin typeface="Arial" charset="0"/>
                <a:cs typeface="Arial" charset="0"/>
              </a:rPr>
              <a:t>Tools, techniques, procedures and methods</a:t>
            </a:r>
          </a:p>
          <a:p>
            <a:pPr lvl="1"/>
            <a:r>
              <a:rPr lang="en-GB" altLang="en-US" dirty="0">
                <a:latin typeface="Arial" charset="0"/>
                <a:cs typeface="Arial" charset="0"/>
              </a:rPr>
              <a:t>Appling new tools and techniques to existing problems</a:t>
            </a:r>
          </a:p>
          <a:p>
            <a:pPr lvl="1"/>
            <a:r>
              <a:rPr lang="en-GB" altLang="en-US" dirty="0">
                <a:latin typeface="Arial" charset="0"/>
                <a:cs typeface="Arial" charset="0"/>
              </a:rPr>
              <a:t>Or trying existing procedures and methods in contexts where they have not been applied before</a:t>
            </a:r>
          </a:p>
          <a:p>
            <a:r>
              <a:rPr lang="en-GB" altLang="en-US" sz="2200" dirty="0">
                <a:latin typeface="Arial" charset="0"/>
                <a:cs typeface="Arial" charset="0"/>
              </a:rPr>
              <a:t>Exploring the unknown</a:t>
            </a:r>
          </a:p>
          <a:p>
            <a:pPr lvl="1"/>
            <a:r>
              <a:rPr lang="en-GB" altLang="en-US" dirty="0">
                <a:latin typeface="Arial" charset="0"/>
                <a:cs typeface="Arial" charset="0"/>
              </a:rPr>
              <a:t>Exceptionally, you may find a field of research nobody has investigated before</a:t>
            </a:r>
          </a:p>
          <a:p>
            <a:r>
              <a:rPr lang="en-GB" altLang="en-US" sz="2200" dirty="0">
                <a:latin typeface="Arial" charset="0"/>
                <a:cs typeface="Arial" charset="0"/>
              </a:rPr>
              <a:t>Exploring the unexplored</a:t>
            </a:r>
          </a:p>
          <a:p>
            <a:pPr lvl="1"/>
            <a:r>
              <a:rPr lang="en-GB" altLang="en-US" dirty="0">
                <a:latin typeface="Arial" charset="0"/>
                <a:cs typeface="Arial" charset="0"/>
              </a:rPr>
              <a:t>Taking a ‘new direction’ in an existing field</a:t>
            </a:r>
          </a:p>
          <a:p>
            <a:pPr lvl="1"/>
            <a:r>
              <a:rPr lang="en-GB" altLang="en-US" dirty="0">
                <a:latin typeface="Arial" charset="0"/>
                <a:cs typeface="Arial" charset="0"/>
              </a:rPr>
              <a:t>Examining unexpected findings in previous research</a:t>
            </a:r>
          </a:p>
          <a:p>
            <a:pPr lvl="1"/>
            <a:r>
              <a:rPr lang="en-GB" altLang="en-US" dirty="0">
                <a:latin typeface="Arial" charset="0"/>
                <a:cs typeface="Arial" charset="0"/>
              </a:rPr>
              <a:t>Further developing previous research</a:t>
            </a:r>
          </a:p>
          <a:p>
            <a:r>
              <a:rPr lang="en-GB" altLang="en-US" sz="2200" dirty="0">
                <a:latin typeface="Arial" charset="0"/>
                <a:cs typeface="Arial" charset="0"/>
              </a:rPr>
              <a:t>Originality in using data</a:t>
            </a:r>
          </a:p>
          <a:p>
            <a:pPr lvl="1"/>
            <a:r>
              <a:rPr lang="en-GB" altLang="en-US" dirty="0">
                <a:latin typeface="Arial" charset="0"/>
                <a:cs typeface="Arial" charset="0"/>
              </a:rPr>
              <a:t>Interpreting data in new ways</a:t>
            </a:r>
          </a:p>
          <a:p>
            <a:pPr lvl="1"/>
            <a:r>
              <a:rPr lang="en-GB" altLang="en-US" dirty="0">
                <a:latin typeface="Arial" charset="0"/>
                <a:cs typeface="Arial" charset="0"/>
              </a:rPr>
              <a:t>Applying data in alternative areas not previously investigated</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13</a:t>
            </a:fld>
            <a:endParaRPr lang="en-GB">
              <a:solidFill>
                <a:prstClr val="black">
                  <a:tint val="75000"/>
                </a:prstClr>
              </a:solidFill>
            </a:endParaRPr>
          </a:p>
        </p:txBody>
      </p:sp>
      <p:sp>
        <p:nvSpPr>
          <p:cNvPr id="5" name="TextBox 4"/>
          <p:cNvSpPr txBox="1"/>
          <p:nvPr/>
        </p:nvSpPr>
        <p:spPr>
          <a:xfrm>
            <a:off x="3275856" y="0"/>
            <a:ext cx="5868144" cy="646331"/>
          </a:xfrm>
          <a:prstGeom prst="rect">
            <a:avLst/>
          </a:prstGeom>
          <a:solidFill>
            <a:schemeClr val="bg1">
              <a:lumMod val="95000"/>
            </a:schemeClr>
          </a:solidFill>
        </p:spPr>
        <p:txBody>
          <a:bodyPr wrap="square" rtlCol="0">
            <a:spAutoFit/>
          </a:bodyPr>
          <a:lstStyle/>
          <a:p>
            <a:r>
              <a:rPr lang="en-GB" dirty="0">
                <a:latin typeface="Arial" panose="020B0604020202020204" pitchFamily="34" charset="0"/>
                <a:cs typeface="Arial" panose="020B0604020202020204" pitchFamily="34" charset="0"/>
              </a:rPr>
              <a:t>Based on Dawson, C. (2015). Projects in Computing and Information Systems (3</a:t>
            </a:r>
            <a:r>
              <a:rPr lang="en-GB" baseline="30000" dirty="0">
                <a:latin typeface="Arial" panose="020B0604020202020204" pitchFamily="34" charset="0"/>
                <a:cs typeface="Arial" panose="020B0604020202020204" pitchFamily="34" charset="0"/>
              </a:rPr>
              <a:t>rd</a:t>
            </a:r>
            <a:r>
              <a:rPr lang="en-GB" dirty="0">
                <a:latin typeface="Arial" panose="020B0604020202020204" pitchFamily="34" charset="0"/>
                <a:cs typeface="Arial" panose="020B0604020202020204" pitchFamily="34" charset="0"/>
              </a:rPr>
              <a:t> Ed). Chapter 2: Research.</a:t>
            </a:r>
          </a:p>
        </p:txBody>
      </p:sp>
      <p:grpSp>
        <p:nvGrpSpPr>
          <p:cNvPr id="6" name="Group 5"/>
          <p:cNvGrpSpPr/>
          <p:nvPr/>
        </p:nvGrpSpPr>
        <p:grpSpPr>
          <a:xfrm>
            <a:off x="179512" y="174522"/>
            <a:ext cx="2448272" cy="829518"/>
            <a:chOff x="179512" y="174522"/>
            <a:chExt cx="2448272" cy="829518"/>
          </a:xfrm>
        </p:grpSpPr>
        <p:sp>
          <p:nvSpPr>
            <p:cNvPr id="7" name="Rectangle 6"/>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596506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5" presetID="1" presetClass="entr" presetSubtype="0" fill="hold" grpId="0" nodeType="with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1" presetID="1" presetClass="entr" presetSubtype="0" fill="hold" grpId="0" nodeType="with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3" presetID="1" presetClass="entr" presetSubtype="0" fill="hold" grpId="0"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par>
                                <p:cTn id="25" presetID="1" presetClass="entr" presetSubtype="0" fill="hold" grpId="0" nodeType="withEffect">
                                  <p:stCondLst>
                                    <p:cond delay="0"/>
                                  </p:stCondLst>
                                  <p:childTnLst>
                                    <p:set>
                                      <p:cBhvr>
                                        <p:cTn id="26"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rgbClr val="969696"/>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rgbClr val="969696"/>
                                      </p:to>
                                    </p:animClr>
                                  </p:subTnLst>
                                </p:cTn>
                              </p:par>
                              <p:par>
                                <p:cTn id="31" presetID="1" presetClass="entr" presetSubtype="0" fill="hold" grpId="0" nodeType="withEffect">
                                  <p:stCondLst>
                                    <p:cond delay="0"/>
                                  </p:stCondLst>
                                  <p:childTnLst>
                                    <p:set>
                                      <p:cBhvr>
                                        <p:cTn id="32" dur="1" fill="hold">
                                          <p:stCondLst>
                                            <p:cond delay="0"/>
                                          </p:stCondLst>
                                        </p:cTn>
                                        <p:tgtEl>
                                          <p:spTgt spid="27651">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0" end="10"/>
                                            </p:txEl>
                                          </p:spTgt>
                                        </p:tgtEl>
                                        <p:attrNameLst>
                                          <p:attrName>ppt_c</p:attrName>
                                        </p:attrNameLst>
                                      </p:cBhvr>
                                      <p:to>
                                        <a:srgbClr val="969696"/>
                                      </p:to>
                                    </p:animClr>
                                  </p:subTnLst>
                                </p:cTn>
                              </p:par>
                              <p:par>
                                <p:cTn id="33" presetID="1" presetClass="entr" presetSubtype="0" fill="hold" grpId="0" nodeType="withEffect">
                                  <p:stCondLst>
                                    <p:cond delay="0"/>
                                  </p:stCondLst>
                                  <p:childTnLst>
                                    <p:set>
                                      <p:cBhvr>
                                        <p:cTn id="34" dur="1" fill="hold">
                                          <p:stCondLst>
                                            <p:cond delay="0"/>
                                          </p:stCondLst>
                                        </p:cTn>
                                        <p:tgtEl>
                                          <p:spTgt spid="27651">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1" end="11"/>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Creative research questions</a:t>
            </a:r>
          </a:p>
        </p:txBody>
      </p:sp>
      <p:sp>
        <p:nvSpPr>
          <p:cNvPr id="27651" name="Content Placeholder 2"/>
          <p:cNvSpPr>
            <a:spLocks noGrp="1"/>
          </p:cNvSpPr>
          <p:nvPr>
            <p:ph idx="1"/>
          </p:nvPr>
        </p:nvSpPr>
        <p:spPr>
          <a:xfrm>
            <a:off x="467545" y="1628800"/>
            <a:ext cx="8496944" cy="5229200"/>
          </a:xfrm>
        </p:spPr>
        <p:txBody>
          <a:bodyPr/>
          <a:lstStyle/>
          <a:p>
            <a:r>
              <a:rPr lang="en-GB" altLang="en-US" sz="2200" dirty="0">
                <a:latin typeface="Arial" charset="0"/>
                <a:cs typeface="Arial" charset="0"/>
              </a:rPr>
              <a:t>Good research begins with good research questions:</a:t>
            </a:r>
          </a:p>
          <a:p>
            <a:pPr lvl="1"/>
            <a:r>
              <a:rPr lang="en-GB" altLang="en-US" sz="2200" i="1" dirty="0">
                <a:latin typeface="Arial" charset="0"/>
                <a:cs typeface="Arial" charset="0"/>
              </a:rPr>
              <a:t>“What most distinguishes those scientists noted by posterity is not their technical skill, but that they chose interesting problems” </a:t>
            </a:r>
            <a:r>
              <a:rPr lang="en-GB" altLang="en-US" sz="2200" dirty="0">
                <a:latin typeface="Arial" charset="0"/>
                <a:cs typeface="Arial" charset="0"/>
              </a:rPr>
              <a:t>(</a:t>
            </a:r>
            <a:r>
              <a:rPr lang="en-GB" altLang="en-US" sz="2200" dirty="0" err="1">
                <a:latin typeface="Arial" charset="0"/>
                <a:cs typeface="Arial" charset="0"/>
              </a:rPr>
              <a:t>Loehle</a:t>
            </a:r>
            <a:r>
              <a:rPr lang="en-GB" altLang="en-US" sz="2200" dirty="0">
                <a:latin typeface="Arial" charset="0"/>
                <a:cs typeface="Arial" charset="0"/>
              </a:rPr>
              <a:t>, 1990)</a:t>
            </a:r>
          </a:p>
          <a:p>
            <a:r>
              <a:rPr lang="en-GB" altLang="en-US" sz="2200" b="1" dirty="0">
                <a:latin typeface="Arial" charset="0"/>
                <a:cs typeface="Arial" charset="0"/>
              </a:rPr>
              <a:t>Follow your instincts </a:t>
            </a:r>
            <a:r>
              <a:rPr lang="en-GB" altLang="en-US" sz="2200" dirty="0">
                <a:latin typeface="Arial" charset="0"/>
                <a:cs typeface="Arial" charset="0"/>
              </a:rPr>
              <a:t>– challenge existing research by asking yourself:</a:t>
            </a:r>
          </a:p>
          <a:p>
            <a:pPr lvl="1"/>
            <a:r>
              <a:rPr lang="en-GB" altLang="en-US" dirty="0">
                <a:latin typeface="Arial" charset="0"/>
                <a:cs typeface="Arial" charset="0"/>
              </a:rPr>
              <a:t>Is there a more interesting or important research question than the one they answered?</a:t>
            </a:r>
          </a:p>
          <a:p>
            <a:pPr lvl="1"/>
            <a:r>
              <a:rPr lang="en-GB" altLang="en-US" dirty="0">
                <a:latin typeface="Arial" charset="0"/>
                <a:cs typeface="Arial" charset="0"/>
              </a:rPr>
              <a:t>Are there flaws in a paper’s existing approach that I could address?</a:t>
            </a:r>
          </a:p>
          <a:p>
            <a:pPr lvl="1"/>
            <a:r>
              <a:rPr lang="en-GB" altLang="en-US" dirty="0">
                <a:latin typeface="Arial" charset="0"/>
                <a:cs typeface="Arial" charset="0"/>
              </a:rPr>
              <a:t>Am I likely to be able to validate, extend, enhance or challenge their findings?</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14</a:t>
            </a:fld>
            <a:endParaRPr lang="en-GB">
              <a:solidFill>
                <a:prstClr val="black">
                  <a:tint val="75000"/>
                </a:prstClr>
              </a:solidFill>
            </a:endParaRPr>
          </a:p>
        </p:txBody>
      </p:sp>
      <p:grpSp>
        <p:nvGrpSpPr>
          <p:cNvPr id="5" name="Group 4"/>
          <p:cNvGrpSpPr/>
          <p:nvPr/>
        </p:nvGrpSpPr>
        <p:grpSpPr>
          <a:xfrm>
            <a:off x="179512" y="174522"/>
            <a:ext cx="2448272" cy="829518"/>
            <a:chOff x="179512" y="174522"/>
            <a:chExt cx="2448272" cy="829518"/>
          </a:xfrm>
        </p:grpSpPr>
        <p:sp>
          <p:nvSpPr>
            <p:cNvPr id="6" name="Rectangle 5"/>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922764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Creative research questions</a:t>
            </a:r>
          </a:p>
        </p:txBody>
      </p:sp>
      <p:sp>
        <p:nvSpPr>
          <p:cNvPr id="27651" name="Content Placeholder 2"/>
          <p:cNvSpPr>
            <a:spLocks noGrp="1"/>
          </p:cNvSpPr>
          <p:nvPr>
            <p:ph idx="1"/>
          </p:nvPr>
        </p:nvSpPr>
        <p:spPr>
          <a:xfrm>
            <a:off x="467544" y="1628800"/>
            <a:ext cx="8567737" cy="5229200"/>
          </a:xfrm>
        </p:spPr>
        <p:txBody>
          <a:bodyPr/>
          <a:lstStyle/>
          <a:p>
            <a:r>
              <a:rPr lang="en-GB" altLang="en-US" sz="2200" b="1" dirty="0">
                <a:latin typeface="Arial" charset="0"/>
                <a:cs typeface="Arial" charset="0"/>
              </a:rPr>
              <a:t>Follow the fire engines </a:t>
            </a:r>
            <a:r>
              <a:rPr lang="en-GB" altLang="en-US" sz="2200" dirty="0">
                <a:latin typeface="Arial" charset="0"/>
                <a:cs typeface="Arial" charset="0"/>
              </a:rPr>
              <a:t>(</a:t>
            </a:r>
            <a:r>
              <a:rPr lang="en-GB" altLang="en-US" sz="2200" dirty="0" err="1">
                <a:latin typeface="Arial" charset="0"/>
                <a:cs typeface="Arial" charset="0"/>
              </a:rPr>
              <a:t>Loehle</a:t>
            </a:r>
            <a:r>
              <a:rPr lang="en-GB" altLang="en-US" sz="2200" dirty="0">
                <a:latin typeface="Arial" charset="0"/>
                <a:cs typeface="Arial" charset="0"/>
              </a:rPr>
              <a:t>, 1990) –                             ‘where there’s smoke, there’s fire’</a:t>
            </a:r>
          </a:p>
          <a:p>
            <a:pPr lvl="1"/>
            <a:r>
              <a:rPr lang="en-GB" altLang="en-US" dirty="0">
                <a:latin typeface="Arial" charset="0"/>
                <a:cs typeface="Arial" charset="0"/>
              </a:rPr>
              <a:t>Is there intense debate in an area? </a:t>
            </a:r>
          </a:p>
          <a:p>
            <a:pPr lvl="1"/>
            <a:r>
              <a:rPr lang="en-GB" altLang="en-US" dirty="0">
                <a:latin typeface="Arial" charset="0"/>
                <a:cs typeface="Arial" charset="0"/>
              </a:rPr>
              <a:t>Inconclusive or contradictory research?</a:t>
            </a:r>
          </a:p>
          <a:p>
            <a:pPr lvl="1"/>
            <a:r>
              <a:rPr lang="en-GB" altLang="en-US" dirty="0">
                <a:latin typeface="Arial" charset="0"/>
                <a:cs typeface="Arial" charset="0"/>
              </a:rPr>
              <a:t>Terminological confusion?</a:t>
            </a:r>
          </a:p>
          <a:p>
            <a:pPr lvl="1"/>
            <a:r>
              <a:rPr lang="en-GB" altLang="en-US" dirty="0">
                <a:latin typeface="Arial" charset="0"/>
                <a:cs typeface="Arial" charset="0"/>
              </a:rPr>
              <a:t>If so, then it may be possible to think of a creative way to take sides</a:t>
            </a:r>
          </a:p>
          <a:p>
            <a:r>
              <a:rPr lang="en-GB" altLang="en-US" sz="2200" b="1" dirty="0">
                <a:latin typeface="Arial" charset="0"/>
                <a:cs typeface="Arial" charset="0"/>
              </a:rPr>
              <a:t>Stay in the Medawar zone </a:t>
            </a:r>
            <a:r>
              <a:rPr lang="en-GB" altLang="en-US" sz="2200" dirty="0">
                <a:latin typeface="Arial" charset="0"/>
                <a:cs typeface="Arial" charset="0"/>
              </a:rPr>
              <a:t>(</a:t>
            </a:r>
            <a:r>
              <a:rPr lang="en-GB" altLang="en-US" sz="2200" dirty="0" err="1">
                <a:latin typeface="Arial" charset="0"/>
                <a:cs typeface="Arial" charset="0"/>
              </a:rPr>
              <a:t>Madawar</a:t>
            </a:r>
            <a:r>
              <a:rPr lang="en-GB" altLang="en-US" sz="2200" dirty="0">
                <a:latin typeface="Arial" charset="0"/>
                <a:cs typeface="Arial" charset="0"/>
              </a:rPr>
              <a:t>, 1967, The Art of the Soluble)</a:t>
            </a:r>
          </a:p>
          <a:p>
            <a:pPr lvl="1"/>
            <a:r>
              <a:rPr lang="en-GB" altLang="en-US" sz="2200" dirty="0">
                <a:latin typeface="Arial" charset="0"/>
                <a:cs typeface="Arial" charset="0"/>
              </a:rPr>
              <a:t>Posing a research question that is too simple                                                 has a low difficulty (easy to grapple), but also                                                low payoff (not particularly important)</a:t>
            </a:r>
          </a:p>
          <a:p>
            <a:pPr lvl="1"/>
            <a:r>
              <a:rPr lang="en-GB" altLang="en-US" sz="2200" dirty="0">
                <a:latin typeface="Arial" charset="0"/>
                <a:cs typeface="Arial" charset="0"/>
              </a:rPr>
              <a:t>Posing a question that is too hard has                                     high payoff, but frequently no payoff!</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15</a:t>
            </a:fld>
            <a:endParaRPr lang="en-GB">
              <a:solidFill>
                <a:prstClr val="black">
                  <a:tint val="75000"/>
                </a:prstClr>
              </a:solidFill>
            </a:endParaRPr>
          </a:p>
        </p:txBody>
      </p:sp>
      <p:pic>
        <p:nvPicPr>
          <p:cNvPr id="1026" name="Picture 2" descr="https://upload.wikimedia.org/wikipedia/commons/7/79/MedawarZon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728" y="4797002"/>
            <a:ext cx="2265272" cy="192447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data:image/jpeg;base64,/9j/4AAQSkZJRgABAQAAAQABAAD/2wCEAAkGBxQSEhUUExQWFRUXGBwbGBcYGBgXGxwYFxgcFx0cGBgZHiggHBwlHxwaJDEhJSkrLi4uGB8zODMsNygtLiwBCgoKDg0OGxAQGywkHyQsLC8sLCwsLCwsLCwsLCwsLDQsLCwsLCwsLCwsLCwsLCwsLCwsLCwsLCwsLCwsLCwsLP/AABEIALIBGwMBIgACEQEDEQH/xAAcAAABBQEBAQAAAAAAAAAAAAAFAQIDBAYHAAj/xABLEAACAQIEAwUFAwcKBQIHAAABAhEAAwQSITEFQVEGEyJhcTKBkaGxQsHwBxQjUmJy0RUzQ4KSorLS4fEWNFNjc4PTJISTo6Szwv/EABoBAAIDAQEAAAAAAAAAAAAAAAABAgMEBQb/xAA3EQACAgEDAgIIBAUEAwAAAAAAAQIRAwQSIQUxQVETImFxkcHR8BSBobEyQnKS4QZSsvEVJDP/2gAMAwEAAhEDEQA/ALMUsUsU4Cu6coZFLFPinAUrAjApYp+WnZaLGRxSxT8tKFosBkUsbnYDcnQD1NVMVxFV0HiProPU/wAKGYnEs/tHTkNh7h+DXPz9QhDiHL/Q3YNDOfM+EVcfjO+ueH2V0QdT+sa2/Zjg3cJmYfpG38h0oR2K4Xbe69wrJRAF0gEk7zzj6mtyLPWAKxQk5Lc+7NWVKL2rsuxLZsgDXU1BirUHTnUzYketRNiTyqZUBOPYa1lBurBM5WkKRp1O/pBrBT3emYQCYIJ1BM7mInTbaTXRuOgPZfOAwgwGAMMRAI6HXeue2OFgaBMxk6mW58qhKNolGW0qLfWfAC55mJmesQPrTyLp0ACDlJ+4RWiwnZ+++yFR5+EfOKM4PscftuB5KJ+Zio1RJybMIuBJ9pmbyHhFWsPwsT4UE+kmulYXszYT7Jb94/cIFFLWGVBCqFHkAPpT4I8mH7O8CLC/buAqSiFcwIj9INY9NKuWux0HxOI8h/GtelkSTGsAT5ZgakjUU74FXICwnZe0v2C5/a/AFF0wIQfZRfcBQTtVxm5YuZQSQwkco1iPDB+Zob2ixbILDKYNy0GJ5yQCdT4ufWntCzX5FgFWDA8xBGnmKjKU3hTlsNZJMkoJPu86lYxSaCyIpTstV8RxO0ntXF+M/Sof5Tzfzdq4/nlyg/1jpRQWX2FD8MPH8aZdxN+CStu2oEku0kAa/ZkUCwPETeZyt4HLJIUEacpbbXXbyqSa7WCjJptLhGc7QoBeMdW38rjj7qcVnDL+99DcP/8AVP7RYdzdYyIl+Wv8651k1Hbtg4YAk6M3OOdveP3qtvhCrmZd7JaYpPMMPlP3VqGGtZLstbC4q0QAJLCeeqNzrYsup9ahLuJdl9+LPJd0ysJFJlt9WppWmaUgM/FKBSgU4Cuyc0QCnikApwFAHprxFOAqni+9ZjbtqNbZbMRzE+EGYDHkdarnPZG6snCO50OxOMS2PE2vTnQXF8TZ9BIHQfedz9KFi4zMxyGZhixG/rz+FSLhGbdvcBPzb7q5ebLPLw+F5HRxQhi5XL8x73455Y3j3czp8+dTYLjBVGVLauW+0VzmNiAToAfX31Ng+Au+qWi3mQW+Z0o/hOx91vbIQdJn5DSqFBItlllI9+T2w4/OLjHcIo1kjUmPIeValmpeH8LGGslAZJMk7SdBVTGcRs2jluXVDaeAeJtdvCutWKkiuTcnbLIpZqhw7i1u+WFtX8IBzOMsyY0G/wAqILoJImaYhbShiAQCOh1ojYwqg6KFnoAKpWl8QjY60UsDUUmBSHE7Wfu1Evr4WYD2RJ0WSPeBUXBeODEtcVAAFWfZjUnrP3Cgtm3l4mx0AhifLwRqfWoOyGIWw15rhjNoBBJMGenn8qdcCs2gSkIoHiO1CD2VJ82IWqY4ziLv82mnVULD3sdBS2sdmp2Den3ioL2Ntp7TqPUifhWRxz35Vbj6tPha4NABJJCTA2HqRSWsFrLZsvMqsaZZ0duc6RHMGeVPaKyTtddTEOpttMCJgx9KrcVxivatq6wLaKuYST4QBIygwD5+VRcZFrMFQsNJMXQ3OPEU8I1n4Gmi1lCBZLKDmOQAy2+rN4hyEg6RpUxBvBLiWw6FGC2gvhkgNA8wCZ050/EJYRA7sbjkCAzkyx5EDQD3bTQy5jBkChApAIAJfQk6eHwgiPgetDcHimIzrcFskFVyKQwMwcyqvlHXw/tGIhZqcEbNpZVWJEszrbIGo11A26DyFP4vw0YuxCXGRhqpDMNY2dQdR67Vl8Fw2+zsxe/fZlyyAqhdIPikkGDz90UWwOHuYc5i9qyeYu3s2addVB19d6qyQ3InCcoSUo90BuAcbfCXDhsVIUGAT9ifPmh68vSjbcIt2bj3LcBbq6qIiRJlfIztQq5eXG3yuIhe7zZXtqHVlAnec3mAau3eELFtrN/vLaEEJMhYmSCCeR2gVXjwuMkzXqdTDIt0E4t/xLwfu+/8xXoctlQXMyuFO8HOTIInWobXBn7si5FvMzRnOWZ7kiBv9luVUfyRcZs95ewxWLjO7q0kzB8SgHbaYG+tbPtRwJ8SbZRlGVgTmnSDMiN/TTlrWi2Y75ftMxheHHD4q0rEA5vCJ9oFTqs+0NRqK0lxfEfWiOL4eFtrEkooUHyUQY6SPoKFketO7EIaYacFpIoEAYpwFKBTgK69nOEApwrwFOAosBIpwSdKUCpcOssvqPrSbGkXV7J2GdnObV20B00cjpNEbXDcNZ0hFMbRmbrtqav4b2T5s3+I0L4vanE2TrAR56HwNyrjnRLd/HWks98PEgMbxzjkCd6iwnF894WgAAbXeaAzBAIkn18qEFQOF5ZAkkAf+oeQ1qthuJ27WIW4SWC4dU8IHtBV6kefKnQWarG+yayHaDDZr9tgDIyz6CD8P9au3u0Ny8CLNhiNp1bXQ6xoNxz50Nu4PE33BcBDsMzARBjRVk/7elFDXPYZ2euKt3ESQBpuQPtUZvcZtADxSR0B9d9qpWeyu83TIjwqg156Ek/SjVrg2DswXAJP65zHmdF9x2H2afAkm+wHPaKWHdpJA0G5gc4H41q5ZbHXdlNsdTCR8fFR3CYhWnuLYIUgExkWCJ8JjxDbbqKJWgYExMaxtPl5UWNxa7mLv9nMT4mYoY10LOzddwI9dfShmARUZu+hhHhBLADU/wDSBJ0HPStXjceUxIY3rQtKPZNzXXfwiTm6aRWa7ScdwgZsjlgfaA8IB8gYMHQxtO25osiV+G45We6wQCQAFVFjuxMQWk+LUnSTI6AVbNwwZMQJOYs+gAAJPhzEARHmNDyzr9qraiEEgbQNPnH1qhiO15MgCPUj6HT50Wh02abAd53jXJyKwAgQugPLKB5HoasFskywM8yZ33nPMz0msHe7R3ZEsII0gHX3HT3Cdqq3sRdcgq1wg7rrpPOBl8vnRuHtN9imR31I09lRJkxEkwdY+UUL4rxRbDL41DqCcjEAFCsACJ5xExWUw9i7ObIueCJMaqwKkGPIneYqS9avi1LFDbtIYBQmADooYRpJ5zvQrbpD2quTQjtIpyliELhszEj9GwkLmCgEg+HUHmelAMPhLviuIFvnPmBRpKsfGCASQAIJiOutV8JbF1spRjltq8WgxYmROi+orQ8PtWrRBXB91Gz3yitod/HcJ89qlPHKDpiUk1wDRYxiKrKpS3eloVo1HhlkBMbACfKrvCvzpW/mHO/iWUOvQkj5EVLxbtQVdltYixlEQxLtPXS0NI5amfKqPEO0dsEFsQ7CNVRFfXrmZgy+hqukPkNOLiutx3y3JGWTmOnInOat43jKreBfuVV/6Qstu4J3TKNX1015EGSayGB7SFX/APh3uEk69+yupjYEZfDGuoNEMVeF17t/EixnyFh4mjMF3tgaEmBtPs0CoDYbiBXi9q6IBa/amBA8RVGMeYkn1NfQl+8EV23ygkgRyEx6+vWvmrs1bfE4+2VyiLisWIzKsHSROsRMeVdQ4BxO/bxN3MrPYdWa6zgnKIHds2kagiR012Wh9wXtNXg+PjEObYTL+jLaupPSMqz13moaH8Bxl1c1tyJLAgeCQgksYXQK3hVR5yNAaIxRG/ElkcHK4KkMNNp9NimVgFARodfP+P4+FTBK8dvh9akBrpbmY9qGZaUCqvFOJLZUE7nYem9VMFxg3mKqFEbZjHy5n31F54p0x+jvsFiY30qNOI20ZSTMEEga7GfSsnxXi11hA0IkQIPiMhYAB5a604Wb3tW4U9WzEg6QRIEQZPuHlFM9S/5UWRw+LN3he0Vy4MtiyW3OZjpv5acxz5inHhmNxDBrhW0II31A1GyzM+Z2NA+ydm3bdWxGITLZClQSFEquRQATsN48hWrxPbXCqjOrNdCb92pPTaYncbdazukXFL/g9VUl7jNEaLlQb66tP3bedN/k+wpEC0GU7AG8RlG8SwGoOpj3Gsnxz8o1u8RksOcubc5fay78/s/7UDxHbjEkDIqW1bSYzcgkHfTLAio2y+GyK57nU8TfUeDK9w5c8CFEZdF5mCRA8zy0NVcRxRLehe3aCqZMgnOHIhc8zprMda5Lfx+Lvkh7t06CIkCBoACCNBtVH+TmYS3tDVixzQOpI299KiXpVXCOqcZ7cYIO2W8zjKqgKCQCrFixUkQfZ1129KFXe0ytaV7aAsqmAWCEgvcBK6aGWnKD+qaxeG4TmBuJLKN8gzD5zUVm0iqGYjeILqrZZ3ykjl1ooisskqTNMe2+Mgi0BaGkhRm9lQo11IgAbdKG47jWKue3duPrBEmQfMNqKqXMRhbRHd3lPWLTZvcQSD8a8nEUdgLYvuY9khBJ66BiBqKZDli3LLkifFO+c7fxqxa4VcutCBj1VQXPrEaVHh8beS6RatBHXQm676acwSB8qqX8c6uZe3bI0HdraY9ZDD/NS4Dkv/mIFwhgwdVMqVK6ejCJ8hS2sPaL/pVKCB42NsjUTsbgPyoOmIDmLt+45J5M2WPPMPpV3uLH6qn+qT84qnLnWPijp6Dpk9WnJSSS8yTFcQsWbhC3LPdjYhXzHToFhf7Rr2O4/ZcJ3KX5EEwbbK3uKkgHpTU7tfZt/BI+ZAp64knQIf7S/wATVD1b8I/qdaH+n4fzZPgr+fyIuI8au31C/miQOqRM/rRlmq1zE4vuWtnw2SJNtGQAxrqNeg+FT38ayxKos7S5n4AUOxPF2YMBliDJCsfrFOOXNPshZNB0/T8Tm78nS/dA98YW9gFWIC+FtfumdNPKrtrgNzcEZjGucjpIMLrz2Ne4dw0XFa5mHhEwV39Nx8afh713vECu2Q6knLocswOcetW5PS1a/UxaaOilLbO220lt478fdEvFrAVQpV0Ob2VuTbygb5WEh5J8ooZaxhsByLKs3JnLkrOmihgJ5yQeVGu2iMqWb+YnNKtOviAkbeQNZu5xi4y5SLZjZoIYeUzt6zVmGSlBN9zD1HCsGoljj2Vft9RV49iPEJksIhhnj90PIU+Yp+FwN2803nfQaa5jodFEmFXfrHSqAbUEiPMUWwvE7g9llB6MFmrDFRvOyXBVtWTdPgT2Z3Pi0Y+ZC5vfFdFJzhZGVIBVN+Qg3D9pgI8hHOJrknZu61+5bOIvM1kfYTw6EaHKum+5HTc11Q8VwiAD84QARGvw86REsk02apf8RYOQBdLEmBCsZJ9Fq/j7yWka4VZ1XfLqQNNYkc6Y6Yw1GTQlu1tv7OFvH1Cr9TUN3teVP/KHUAj9ImzKGHLoaLGscn2Q8XQy5lII8qo4vig8SgNPIj6+6srwXtXfZzaxKAowMOoylBEwI0ZfLcedEr1thkdCLth9A66rqRuOTTyPOr5Z3XBn9ERcbsXmVDeyqrLmRvalWJ5D0iDU3BcWLbKV0Kxq6kLPWIn50c7dWFNrDqcs5AQCco05Db9f6Vd/J5hEu23Rp8JRxBB9k6AmNtAfSst3MsSSMz+YYr2xYFvUgNlOsbkCBJOp89T1obxPB4uTmDn9lcv+YkV13jHBlNkoGuZjMOXbSQRETA3jbauT9seIYxFCLiXQgkNmbUhRtmIJJ0G5qbZKKt0hOG9i8RfXvJhWiC1wMfeBAj39elXcL2fw1tmW9i7doEEnxjUglDEGZ39Qa5cbWIxFyG7x7jGPGWYnnzknaa2fAextlVNzE4gaAMLYUiWiYY/q8jt76CXY0lheFowXNcvzIHdqQ0yAPa0M68+nWhQWwb/dW81sGF/oQ6ke0SCD0298mr9viuCtd2MKqB0O/tM5cFDAAiBJ15aa1mblnu8RcePF3jkcoGc1CU1FWy/T6WWontiO4piltjMyvdAAgPfiNA3sppGvTWDFOt3y1u3csXbOGzjVQMrt+kNuVIXMY5wZ8qo4nCg3FdtUG6ag6CAJXUjbTeJqt2jvLdCnIBpsBlyqAqqTG+bQyacZqStEc2nlhk4yNVxfsVdTDLir2LN62QCc2YZQ2zAlzmnT4zrWWOItqjqmG6Eu14tzgbBQesa+nOqWD4VcvW2cEsUhfGWIUHQQYgelGTwW0pyatpqQzLLRyAPyqMskVwzRh0GXKt0aopXOJ3MohLCbqCLa5vOGIMeoinXtSM2JZoG6p9rpqymPP5UTucNHdZEtozKCALheYLZ91Yc9daBm5dsjIy5d9jp7jE/OhTT7EZ6TLB8r8zT8M7M2ryq7d9cJUEjOAAZI1i2xA0POi9rsjZG1j3szt8jcUfKrXYa5msAncqP8T1pAathyrM+e8c3FHHey1vPjLaDZm1Hl/t/ua7Vf4Alhgbi2QlsSZy+KSdDO59Z2rk/5LcMtziNpbi5lyvmWCTopnTfQ+/TrXUu0PYiwLVy/h3hUVmKHxjwiSAdwdNjPuqqc9rbqzZgx71CDm4p+x1y68Pccix6S7ZtdY5xppt60uAtgXFygDfl5E/dS4s6z1LH++aTh5m4PQ/SKJJRwv3fIlhlLL1CLb7z+ZH2hxIS4AVmVEa6aTQvEpcO0RzEz9QKvdqLea6n7v31VsXUVQM8nzo07vGiHVVWsye8J8BaLVxTvFR4K5CJHlPly+lDrWPZGYohcHeJgesVWXHFREEVa6aox45OE1JeDTNpxaz3uCuL+pDj+qdflNYi3wxn9gqTpodD/AArf8JYOhU7MCD6MP9aDdoMPbw+NC2hlRrdswNgWQEx7/rWPRy9Vx8jvf6hxL0sMq7SX7f8AZlreAuzAtuSNwoLbelNDF9NWjYQTvXfeCWXXI6pahrIB8RBPPcIYnn6CrOLZ80lVMawCTtyBIFazzlnz+xu2/suo81MDzEjT3VqMC+JuIL1uGKhTcUtuGDsCAdMoCuIMkRpvWv7bYBLmstDZSQDoVKkUIt3e7AygBCrW2AHRH7s+gJYf+pSLIu+GEOH8Rzd2GARiy+GVJ0YcxXRuLgdxeny/xLXDuGqv5xaaRIYaAHXXrFdz4r/MX/3SfgAaG+RxjVe/6HM7ePtd4yZwSJkCTsYq9eSch/7dv/8AWtZ7hdlfzjEdYfRjlg5xzEya1mHtSiH9hPkoFS7yLdN6rZn8DdTGqcVZtpbujMcRYiRBEd/ZO+U6BxyOvqzDWUUqzJb0IJIURvOh+f8Avpd4b2YuWQlxbgUquYKNCVKZiPaBIKnURtVLEXrKhcSoC22eLloeJrL6sco52WAkHkdPIVu5c9mSqMHSdr9maPtjb7xrQ7pnVLS65CQJVZ322o1+TC0F77KuWcvrz5dNaApxi2XxBGNW4ndXituCgIKnLGZEBIkRrRX8lOK7xr+kABPtW23nkjsR74pqNSsp3Jwo2nHw3ctl9rlrE6HSRtO0+dcW7XzetHFAJ3dpijDM36Q5woIUzGvmNK7fxP2R6/ca4H224EMNIZhbDu7fbuaFiRG8RO8/wp3yVIEcS4Sy3rX5tdtFshYvYYmJaPHBJDeID0NL/wAL4liDet3XWPZV1BLR1bMB12+HI3+T3hZt4m3dDZ1Pkdjvp02+FdN41w/usot+JHbYakMoOnzNDrwJbmjieO4TiLDp3aXIARlJSRJUNlYgZcwMjoYori1l7muudv8AEa2352rBluEADTkNIER5j+HU1iuJ2HUXLlsB8rOXAYaAucp0ncHaqcsHJcHS6brIYcj38JoE8Uua21G5bbyonxm8qJYJlS9i3JXfS1b5SAZjmaBcG4gVxSXrgOVSQQNwrKVOWftAMSPOiuIwXeWrMsZCE7ztkSBOwqzFHbGijXalZ8rku3h8EvkLwm8QgRL4uI3iZAXGVp0zIwHLWRO+9WXw6uPFPtciQdvKhfBWAuXEAGnOTJgkRvA25DnRhmgT5/QVlzfxHf6Xt/DxXv8A3KmKvFNVY6DL4pJHSZ/GlQ4S0Xzd54p6/jSl4jczDUyT92sUvBych9aX8tk+Hn2+H6G07GpktZRyAH9560ANZ7su3gb3f4mo6GrbhfqI811BVqZr2mVuY04TipxFtVzC0sgjQ5pBmOcc62vEO2GGxWFvAg2r5tkAGfEY2Dr7Q8mj0rCdpbZGKLdbaR7iwqhmrnZ80lkkvA9V07pmHNpcWSSakubXvv4GT4kdR5gn++1Wuzdvxkx9k/UUVxfDLVxsxzDlAy6CSY28zUmGwq2/Zn1MdeUCrMupg4NIyaLoupx6mOSaVJ33B3H2hxt7HMba1n9j6VtsVYS6AHWY5zHxqqeFWOaH+0aWLUwjBJ2Wa7omoz6ieSDjTfi39DMWsTkJIEyI6VXYknb8HWjfFsEik5BHhmJJ1FAb7mR6CtkMinG0ef1eknpZ7J1fsNz2YxE27Z8gPhpVHtq84gMNxbT+7IHyApezJKpB5H6iat9pLCsFcyNMpI/HmayYXt1Eo+d/U72vj6fpePL4xr6M2XCu0tvD4bDM4djctz4Y5ADWSPT3Vdw3auzdugQ6A82Aj00JrmGFx7AKO80RcqggGATJ286JYLiTKQ4uLmBkFRlYe4mD6c/Otp5Jo1vG7qmysGQIUH9wsk/AUCyBkZW+1AX97cH3ET7qlw3GkCZiQ6zOxYloIMxsZM686pYjErcuCQ6KqMoJVlAbUmdN40186B3zYL4Y8XlBmQw0jmDzruvFP5m/+43+CuYcO4Il1i+VzcJDAqCVGbWYC6eINueVdJ41eAs3FhmzjLCjMRK7wOQpIudKSrzv8uDjGPslsRf8nY/3zXSOB2pw9o/sD5CKCNwoFnYWWlzLE23G5nScQI1o5gMS1q2qdxdOXSYtjn0Nw/WpKXNjg1GyPGoB3fmFH/4QFY7g+BW9YxgIGZMMzKeczsfLT51oH7UYe6ETurofwgNKxm7sWpI6RWTwfFmw1rFMqhg1kW2no7FZ30M+tVyknJV7TRDHKMJ7l5fMxr2mMSAOmwrd/ku7T2+HG+bqO/eBAO7ymMmaZkj9YUGt8HDqWLmUy+EASwckSCx0g5eR9qrWF4VbVYK3t53tVGOVSVxfJbPSvHkcMipfkdFxX5U8M21i9/c+masz2l7U/ngsthlZcpaRdBgyOlsnXQ71n0sYY5hN7Mpgr+jnUTPSPfUGI4fYKhQt2BzPdZjvoSZ012EUnNLiTQvwkpK8MJPnydFi5exV4rle2DqFyl1B66sI+dKOH4zu7gZwxOXLNyQNdeemk0vCu6sEFbbyJ1iyG1HNgATRRuMrHsXOXNJ/H8aFON1ZCenz7d3o3XuYKtcIvl7IbJAWGhpOYMxAAG4PhHvq9w3hZP56ly73LlVNuSVRmUz3bA/DyqYccAYNkckEEap1nX/Sr/Gu3du5aa3esQrgrJK6ZhGkneiS3qlKvcUvHkj6zg69qdAPglqwuMS5dW0LYyd5aYrpIMspJggEaiZj10LcauWO7v27N5LlsEG2QRmCsQcpO+hka8hWfsWcNcRSLNx1BMH9GZjkY5VN+Z4Y74Qz6D6BwPlUVCEZXf6k4wyyh6sOH7H5/Lt7u4DwvEcpghSElQEgNlJkkn7RnaeVHUv27qfo3zNzU6EadKccNZ0/Q3YAI0W2IkRpB30FUsRw+wozdzdBkAMwSJJgSaJRg/E36XJqMUVFQbJMTw1gM8jTlPPpQPC8XuDdpHSAPmBRfG4RG8RBUgAeAldAI1931qxjuzmHwy2mdnuE5+9thlEEaKFYbanY66GoYs2JPa337cGjqGDVKmlt73UvvyDvY+9KeseepLHf31p0aueYLtLhsOFyYe6m39Ip0OpmQdJ18qrcR7XLacNhxqZzsGUhiTPNAd/LnWmEqVHG1KU57vHi786NL2q/nl/8Y/xNQg7VWxPHhfzXPGQsLLQDrrsvKTTsHiBcEjfNEe4azPnWDPgyNyyJcX7D2XS9dgjhxYJS9drhU/N+NV4D8o6ClIHIAelJr0PwNLy2PvFZDs8A3CWr4uy7ymvhnrtpHpXTOwPCkvo2cxBO0TrpOo2FYLWiPDuLvZBAEjXYkHUQdRy93PeteDMlktvbxVpHD6n07JPRvFhuT3J05d/NX8uwnbDAD86YSCqjLpzAJHSsxba2jZTak5yB+7IiJ6T8qO4zGG4xZpnyVv8AU0MtZe8LEHwkxoftb8qcs26cnzXPs/YjDQKGnwwdKaSTfEvBX/F7uAzwbBo163bPgVnUMRAgE6mTzjrWx7R9gCbZ7hjcG+Ryob+qwET6xWP4BxK3bxNl3Jyq4J8LHTbaK7Bhnt3Ez4a4pXoDmT0y7ofSPMGvNdT1eo0+WMoNpe1cXfmHUs0sc4rHWyqaq4vvwz59vcJCMVOdSDBBiQem1et8Lna64G2wPn5VrOP8YwV8ibyK6PdBnPBl2YQwXxDXfz2rOJxKwJ8QgHfWNgJ9K9Dps2fJDdK0/Jp/Q5zn0+Utrx0/eq/5IjtcGIJPezPVR9xqR+G3JBS4B/VI+hqQcZsf9QfBv4VPb4paIkPpmyzDbnWNq0LJm+0Kem0Hs/u/yGfyd4a7bxPjcFWQjKJiZBmDtsfjXSorCdj8RbOIQZvGQ2VYbUKPEZiBEj41vSauxyck7OLq4445Kx9viVltiIpctSEUlTM5g7XY+8jBu9w7BSCct0TA10BA1qhjuAXrNm6zqpV+7C5WV5lmaIUzsOlG8HdHejvNEJGo3A58j9DVftHisOLS9zZcuX2u3Mv2XQE5ViRCtEwdB1iEUkaZ6jJNUzP4O/FnFLklmW1rzVFuZmJ6Scg99FxttVDDB0w+KQBSHhmI1KoLub5sUHuoiuw9KWFJOSX3wS1uWWWMZz7u/l8PtmcuFEBd2CLzYgnnA9kE163jsOQf09qdI1cesytD+1BlLdsbu0+5R/r8qGYbCWhoySDzkz8jVeLTxlG5HU1vVs2LLsxtUq8PzNMl+zP8/Y8/0ijT3xTnVGPhu2iJMRdTb41j+JcJyeJNV6cx/GqmEwmbU7fWrPwsH5maPXNTHwj7q/yb7D4EuYUqSdABcRpJ0A9rmdKqcWwlwKyLK3FMRzkHUH50Bw+CtyMso4IKuCdGGo0Nb/tUA15bw2xFtbvvYeMe5swqrJgWJKcb4Zu0fUp6yT02VJKUWuPP4lDgdojIpULMlkXQBsqE6DTcn41oBZXpQHgxMpJBIzgkQNQiToNK0ANbU7PNZIuLpidyvT60J7QIIQAwCwmSY5a0Ymg3aX2F/e+6q83/AM2aunP/ANqHvKXGsGttPDeS7M+wdoI315z8qOflGt2biYfEWv6dDnH7VsBdR+trB9K5ZxUMHZc5PvMa67V03t1wgYbuyG/QXF7y3rIByjMOf7OvSOlcz0Lx7U3bZ6Na6ObNWRtOO5f1Lm+3lSf5M5tir4IBddpUR+zpQ9hGp3Ow6DqaLY51YLAkiTuIljJzdeXzoW+GcmTqfUV1Md0eb1bi8jp325/I6B+TPi3C7Nq8vEArMzqUzW3fwhddVBjX6VtbXG+zXLu1n/t31+grhDWiAZI+M/SrGGQIM7AHoD/DrSeJMhHPOPZvjybR3UY7s439JbH9fEL9SKcn/DxP89aH/wAxeE+7PXBXv94YW2JO0VIvC2jVlHlqfoKXoYln43N/vl/czvf8i8Fuj9DibYI6X2ZT5MGaY9CDVrC9nuEuB41DbFfzgnUaGPFqOh5iDXAcGlzDOLgIKg+KDy862djFFLiXU3BV1PmpBFZM9Y3/AApo73To5NZie3NNSj4X8PvwOpHsbwz9f/7/APrXh2K4byuH/wCutaPB417iJcW2hV1DCLk6MJG6Cpjef/oE+jWz9SKsUI/7TkvX6tOnkl/ejI4nsNgIkXG3H9Kv8KSx2Ww1iblq9dQgbrdXWOoiCPI1psTcMf8AKvvv+g/9yhnGLsWLh/NnEW2M/oeSn9uvKdcyTjqY44Ok0uLXPL8GacWs1E41Kbf5pnzGTOvXzqWzqDMgdQfvpVwlyPZb36U98BcjRf7wFe1U4rucp4Mr7RfwYuCw6tdK5iVVXJIZtkQmZAgCQPjS4i8cwUaBNFHj95J2Mnn6VM1sogRbiqSJclzM/qiPsj5mmYPABmnvFJ30DN75NDyRQ46XNJ0o8mz7FY+3ZxVt2BYC2QMuss6rOjRs0j3aSNa6X/L9v/p3P7Kf5q5b2e4Ye98YMKsrqImR+Irauag588EZY6q/vkPf8Q2f1Ln9lf8ANXv+IbP/AE7n9hf81Z0U4ijeyG1FUTzFR4mwtwQ6SPUj6VYC+YpwU+vpUhADiSm3bdLNshXEPBmQCGEydIInSs3/AC7eVoNkMIjwv4Y2nauhl43qlinsHV0ViBzSfkRFKKSbfmSlNyiovwv9TnV7EG/eQAQAoUazJLakH4fCilzAtbviwwJRlAOmilx4W12IMH49aqtiAuJNwAQLucKP1Q0xHpXUu0V7Cd22IjPbe0pUByn6VAQsxvyMdVNTSqPBGc3KW6XiclF3wCele4Rw8vMDwoCT86pYrEQAPKt7+SjCJiPzi0SMzWwVn0Zfqy1IgZSA9tmyhWSGBAADIWCmQPtKSpnmCegrVYS53/D0MjNh7hU/+O6O8X+8LnxFSdo+CW8Phe8tq6kqEuFiCpdpACDNKlcmoygHMIOhrDfypdtW3W1cKBwMwEahTI3HKoSSlFxZdhyvFkjkj3Ts1nD7IlYPtO7A+eS2PuoxhUuAeJgx6xH0rmNntFiVIIuTG0gHf3VdtdtMSN8h9VP8aIRcYpD1OVZsryJVbujol5rmU5cublJJHw0+tB+OB8ilzqTsPZ0DajnO3wrPW+3d0b20PoSPuNJiO1hxEJ3UGZ0eeRHMDrSyJuLSJaKcceeE5PhMpcSwYILLvua2/bOzdW3Zwt0Zgkm036yXQIHuI92vlWGt8RzXVtkQC4UkGdCYkCK33bHibXrVlLgB7qQrDQkEAeI8zoOnOsE8eRbW12O/HU6fJmrG1613w+9Plce1p+8x9/s9dRQzWmAJIBzjUiJET5j4iqbcOgfazdMynT0BmqrYi6XKrcuKmYx4mKj01iiVzhFwspt3jeZkJaEgiAPCZJnflXRTdcnm5xqTS8xcO9lLPiy94rAhWgyAZmOdAeIXSzfjc1pB2cZbj/nVxbORAwABZmJUlVifCdNfWgFnDnMGMbzHz/hTRBlnC2sggb/aPX/SrFuwzbKT8vhNSYS0N22XUjr0HvNajsuLT3FW8PBJ1X2p6HTUcoFCBmSuqyEq6kdQwIOvkaKcFuzaKHe2dP3TqPvHuronabszh3wxNt01/wCXCmYJ5AnUKSMpHUhtIIPIReZDKsV5Hz5/j1qrNi3xo6HTNd+Fzb32qnX35nQ8D2txllFt275VFEKuVDA6aqTVxPygY8f0wPrbt/5a5Rcx95Y/SNrtzpBxm+Pt/EL/AArN+HzLtL9ztf8Al+nTdzw8/wBMfqddTt1jrzJbNxfG6roiqfEcu49a0vFeE3srAnQKSwzyIjz5VwOzx++CCGAKkEGNiNiIoviu2+OYZXxJZSIIBbYjYz8KzZemrNLfl5a8UyjN1HS2ngSivH1fozdYjganAEqLLGFYxpdECIn3zWFxykplyztoFDfIkChdzjGIYfzjZR0XQct+VVTiSSMzOZ/bIHqQATW+WJyrtwY8WuxYozXLcnfgvmwkbTL0XQDVradP1VJq7wyzmLEOrBQJ8ZMe9zHI7Cl7J9m7eLNwkkBFB0knM20z0gzQHD4lkZoERIMaa7SIp+gvuyL6o0/Vj8Xf0Oq8IxK3URlyKMgAyzJmCc086L93QLDcOGTA3VILOpbQksR3csW011KxM+W1GWtv0Ye40NUzBu3cnjbpxBqKHnn8K9nagVEKe+nioxI/2pQ0TVpWSharXuG2X9q1bPmUH1irANOJ1ooYHbsthiZ7qPRmH3xVS/2QQiFuXF8jlb7ga0q+7anA9RQBz7F9gbp1W+h/eRl9wjNUnCOz+NwjK9spmGxRxt0OYDQ1vgRTwBQmwpGC7U3MdfI76y5GpAtrmBPMnIW18zWJxpYEhwVP6pBU/A13RQK8dd5Pkf4UWw2o4ATSRXd7nDLLe1atn1tofuqhf7LYR97CD9zMn0NG4NpxpnkRG21MWRtpXWMR2Dwp271fRgf8Sn60Pvfk7tn2L7Dya2D8ww+lG4W1mFwPFL1r+bfL1gLr6mJNEl48WAFzxQSdYOp3O1HLn5OLgI/T2svMw8j+rH30l7sHknW9d/8AGLQHzcn5UOSGkwK3Elbf5AD5jWrGE4uqMGHIyPXaqV3gF5WhrN5F6lGaB6gAGosTw0os5Lw82tlBHz+tHD4DkMvx43Lju6qxKwnPKcpExseR91CLCwIqthWytJ6aVI+IFOq7C7h7g6ghgfL6x9SKtIWtvodIiAefQDrPOgmBxUbHf76JNxByNApbqdPnz+VJjQew3FMqlIJJIKmTCGdxy1rFY5QzN0JP1q/35QElszt02Hp1NDiZNNCdHk4W9xsttCRpry26nSaW92cvAmEYjloPoCaYOMXLbHI5Ajb76sWu1d9ftn3hT9RTECsTg3tHxqVnaQRt0nfeo5q3xXjt3EBRcynKSRCwdetDu8NAGk/li3+a91kc3CoXNmAUACD4YM/EUHspqJE0uDKgyxny5e/rRS1iwNgo91V48UYXt8XZKUnLuHfyecUfCX3ZRAdQCDpqJgiT5nQ9fKinGeEDEup0tIuaFUAnxEdIA286yy4hT9oD3US4fxFrcEPmWdj90/dVjsiajhmCtWVAHeNlEAs0wN4UbAeQq+Ly/tioMEe8UMFIB6iDUxseXzqpolZOuM/bb3zS/nn/AHKrd16/E0mX96ikO2MBI5/LanoNaie5tEVKjRvp51MgS6eVONRZ/L7qcI/BoGPUfCnLziPjUeYc9vxtTiAdaBkopVqNiKeD036eVADy1emvRrtzpJH46/dQAual0pp0P36RXh5UDHAa0tNBPSnKfI/jqaAPZaQKKXP+P96dI9KQxAtI3QnQ6RvTmbSmRzooCpd4NYac1m2Z3/Rr/ChuK7F4R2Ld0V02V2AnrH4FaBT/ALV4N1ooDJv2Aw8yr3lHTMh+qTTbvYUR4MQwPRrc/NW+6tcfSvEjWgODn2K7D4j7Fyy3qzqfmpodi+xuMRdLav1yXEJ+BINdSbX5UmWnyKkcXu9l8YN8PcPoA3yUmqV3hN5fas3V9bbj6iu6d2Nq96TRbFtRwPuT0pRaNd3vYUN7Sqf3gD9apXeCYcn+YteuRZ+IothtONW7BPr01k+lF8D2dxFza2QOreH6611jDYW3bEJatr6CPpU+dY1SDOmukfCluYbTnXC+yb5v0oKgdGBJPpyFaG1wCwoA7vbnLT8ZrQyv6te8PQ0rY6Ki6Dc07N51YCqef3UwosxmHxoCiE3T5Une+lT/AJrNM/Mj0oFTKUeL41OBv769Xql4i8BEUdBT7x0pK9QIdPhHpTl5e6vV6gaHA/UVKPbA5T91er1MB137x9a9Fer1IZGnL8cqfdOsfjnXq9QMkXnUN+vV6gB9k6fH6mmj8fKvV6hAyVj9DS9Pd9a9XqAEQa/jrSpvSV6gB3I+lMB1r1eoAcRTTz9K9XqAHDc/jlTT/D7qWvUAeakf7/ur1eoAj/H0p7/j40teoARqibl+OVJXqQMVhpUQOvuP0Ner1MTHXBr+PKmG4ep+NJXqCLP/2Q=="/>
          <p:cNvSpPr>
            <a:spLocks noChangeAspect="1" noChangeArrowheads="1"/>
          </p:cNvSpPr>
          <p:nvPr/>
        </p:nvSpPr>
        <p:spPr bwMode="auto">
          <a:xfrm>
            <a:off x="155575" y="-1881188"/>
            <a:ext cx="623887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data:image/jpeg;base64,/9j/4AAQSkZJRgABAQAAAQABAAD/2wCEAAkGBxQSEhUUExQWFRUXGBwbGBcYGBgXGxwYFxgcFx0cGBgZHiggHBwlHxwaJDEhJSkrLi4uGB8zODMsNygtLiwBCgoKDg0OGxAQGywkHyQsLC8sLCwsLCwsLCwsLCwsLDQsLCwsLCwsLCwsLCwsLCwsLCwsLCwsLCwsLCwsLCwsLP/AABEIALIBGwMBIgACEQEDEQH/xAAcAAABBQEBAQAAAAAAAAAAAAAFAQIDBAYHAAj/xABLEAACAQIEAwUFAwcKBQIHAAABAhEAAwQSITEFQVEGEyJhcTKBkaGxQsHwBxQjUmJy0RUzQ4KSorLS4fEWNFNjc4PTJISTo6Szwv/EABoBAAIDAQEAAAAAAAAAAAAAAAABAgMEBQb/xAA3EQACAgEDAgIIBAUEAwAAAAAAAQIRAwQSIQUxQVETImFxkcHR8BSBobEyQnKS4QZSsvEVJDP/2gAMAwEAAhEDEQA/ALMUsUsU4Cu6coZFLFPinAUrAjApYp+WnZaLGRxSxT8tKFosBkUsbnYDcnQD1NVMVxFV0HiProPU/wAKGYnEs/tHTkNh7h+DXPz9QhDiHL/Q3YNDOfM+EVcfjO+ueH2V0QdT+sa2/Zjg3cJmYfpG38h0oR2K4Xbe69wrJRAF0gEk7zzj6mtyLPWAKxQk5Lc+7NWVKL2rsuxLZsgDXU1BirUHTnUzYketRNiTyqZUBOPYa1lBurBM5WkKRp1O/pBrBT3emYQCYIJ1BM7mInTbaTXRuOgPZfOAwgwGAMMRAI6HXeue2OFgaBMxk6mW58qhKNolGW0qLfWfAC55mJmesQPrTyLp0ACDlJ+4RWiwnZ+++yFR5+EfOKM4PscftuB5KJ+Zio1RJybMIuBJ9pmbyHhFWsPwsT4UE+kmulYXszYT7Jb94/cIFFLWGVBCqFHkAPpT4I8mH7O8CLC/buAqSiFcwIj9INY9NKuWux0HxOI8h/GtelkSTGsAT5ZgakjUU74FXICwnZe0v2C5/a/AFF0wIQfZRfcBQTtVxm5YuZQSQwkco1iPDB+Zob2ixbILDKYNy0GJ5yQCdT4ufWntCzX5FgFWDA8xBGnmKjKU3hTlsNZJMkoJPu86lYxSaCyIpTstV8RxO0ntXF+M/Sof5Tzfzdq4/nlyg/1jpRQWX2FD8MPH8aZdxN+CStu2oEku0kAa/ZkUCwPETeZyt4HLJIUEacpbbXXbyqSa7WCjJptLhGc7QoBeMdW38rjj7qcVnDL+99DcP/8AVP7RYdzdYyIl+Wv8651k1Hbtg4YAk6M3OOdveP3qtvhCrmZd7JaYpPMMPlP3VqGGtZLstbC4q0QAJLCeeqNzrYsup9ahLuJdl9+LPJd0ysJFJlt9WppWmaUgM/FKBSgU4Cuyc0QCnikApwFAHprxFOAqni+9ZjbtqNbZbMRzE+EGYDHkdarnPZG6snCO50OxOMS2PE2vTnQXF8TZ9BIHQfedz9KFi4zMxyGZhixG/rz+FSLhGbdvcBPzb7q5ebLPLw+F5HRxQhi5XL8x73455Y3j3czp8+dTYLjBVGVLauW+0VzmNiAToAfX31Ng+Au+qWi3mQW+Z0o/hOx91vbIQdJn5DSqFBItlllI9+T2w4/OLjHcIo1kjUmPIeValmpeH8LGGslAZJMk7SdBVTGcRs2jluXVDaeAeJtdvCutWKkiuTcnbLIpZqhw7i1u+WFtX8IBzOMsyY0G/wAqILoJImaYhbShiAQCOh1ojYwqg6KFnoAKpWl8QjY60UsDUUmBSHE7Wfu1Evr4WYD2RJ0WSPeBUXBeODEtcVAAFWfZjUnrP3Cgtm3l4mx0AhifLwRqfWoOyGIWw15rhjNoBBJMGenn8qdcCs2gSkIoHiO1CD2VJ82IWqY4ziLv82mnVULD3sdBS2sdmp2Den3ioL2Ntp7TqPUifhWRxz35Vbj6tPha4NABJJCTA2HqRSWsFrLZsvMqsaZZ0duc6RHMGeVPaKyTtddTEOpttMCJgx9KrcVxivatq6wLaKuYST4QBIygwD5+VRcZFrMFQsNJMXQ3OPEU8I1n4Gmi1lCBZLKDmOQAy2+rN4hyEg6RpUxBvBLiWw6FGC2gvhkgNA8wCZ050/EJYRA7sbjkCAzkyx5EDQD3bTQy5jBkChApAIAJfQk6eHwgiPgetDcHimIzrcFskFVyKQwMwcyqvlHXw/tGIhZqcEbNpZVWJEszrbIGo11A26DyFP4vw0YuxCXGRhqpDMNY2dQdR67Vl8Fw2+zsxe/fZlyyAqhdIPikkGDz90UWwOHuYc5i9qyeYu3s2addVB19d6qyQ3InCcoSUo90BuAcbfCXDhsVIUGAT9ifPmh68vSjbcIt2bj3LcBbq6qIiRJlfIztQq5eXG3yuIhe7zZXtqHVlAnec3mAau3eELFtrN/vLaEEJMhYmSCCeR2gVXjwuMkzXqdTDIt0E4t/xLwfu+/8xXoctlQXMyuFO8HOTIInWobXBn7si5FvMzRnOWZ7kiBv9luVUfyRcZs95ewxWLjO7q0kzB8SgHbaYG+tbPtRwJ8SbZRlGVgTmnSDMiN/TTlrWi2Y75ftMxheHHD4q0rEA5vCJ9oFTqs+0NRqK0lxfEfWiOL4eFtrEkooUHyUQY6SPoKFketO7EIaYacFpIoEAYpwFKBTgK69nOEApwrwFOAosBIpwSdKUCpcOssvqPrSbGkXV7J2GdnObV20B00cjpNEbXDcNZ0hFMbRmbrtqav4b2T5s3+I0L4vanE2TrAR56HwNyrjnRLd/HWks98PEgMbxzjkCd6iwnF894WgAAbXeaAzBAIkn18qEFQOF5ZAkkAf+oeQ1qthuJ27WIW4SWC4dU8IHtBV6kefKnQWarG+yayHaDDZr9tgDIyz6CD8P9au3u0Ny8CLNhiNp1bXQ6xoNxz50Nu4PE33BcBDsMzARBjRVk/7elFDXPYZ2euKt3ESQBpuQPtUZvcZtADxSR0B9d9qpWeyu83TIjwqg156Ek/SjVrg2DswXAJP65zHmdF9x2H2afAkm+wHPaKWHdpJA0G5gc4H41q5ZbHXdlNsdTCR8fFR3CYhWnuLYIUgExkWCJ8JjxDbbqKJWgYExMaxtPl5UWNxa7mLv9nMT4mYoY10LOzddwI9dfShmARUZu+hhHhBLADU/wDSBJ0HPStXjceUxIY3rQtKPZNzXXfwiTm6aRWa7ScdwgZsjlgfaA8IB8gYMHQxtO25osiV+G45We6wQCQAFVFjuxMQWk+LUnSTI6AVbNwwZMQJOYs+gAAJPhzEARHmNDyzr9qraiEEgbQNPnH1qhiO15MgCPUj6HT50Wh02abAd53jXJyKwAgQugPLKB5HoasFskywM8yZ33nPMz0msHe7R3ZEsII0gHX3HT3Cdqq3sRdcgq1wg7rrpPOBl8vnRuHtN9imR31I09lRJkxEkwdY+UUL4rxRbDL41DqCcjEAFCsACJ5xExWUw9i7ObIueCJMaqwKkGPIneYqS9avi1LFDbtIYBQmADooYRpJ5zvQrbpD2quTQjtIpyliELhszEj9GwkLmCgEg+HUHmelAMPhLviuIFvnPmBRpKsfGCASQAIJiOutV8JbF1spRjltq8WgxYmROi+orQ8PtWrRBXB91Gz3yitod/HcJ89qlPHKDpiUk1wDRYxiKrKpS3eloVo1HhlkBMbACfKrvCvzpW/mHO/iWUOvQkj5EVLxbtQVdltYixlEQxLtPXS0NI5amfKqPEO0dsEFsQ7CNVRFfXrmZgy+hqukPkNOLiutx3y3JGWTmOnInOat43jKreBfuVV/6Qstu4J3TKNX1015EGSayGB7SFX/APh3uEk69+yupjYEZfDGuoNEMVeF17t/EixnyFh4mjMF3tgaEmBtPs0CoDYbiBXi9q6IBa/amBA8RVGMeYkn1NfQl+8EV23ygkgRyEx6+vWvmrs1bfE4+2VyiLisWIzKsHSROsRMeVdQ4BxO/bxN3MrPYdWa6zgnKIHds2kagiR012Wh9wXtNXg+PjEObYTL+jLaupPSMqz13moaH8Bxl1c1tyJLAgeCQgksYXQK3hVR5yNAaIxRG/ElkcHK4KkMNNp9NimVgFARodfP+P4+FTBK8dvh9akBrpbmY9qGZaUCqvFOJLZUE7nYem9VMFxg3mKqFEbZjHy5n31F54p0x+jvsFiY30qNOI20ZSTMEEga7GfSsnxXi11hA0IkQIPiMhYAB5a604Wb3tW4U9WzEg6QRIEQZPuHlFM9S/5UWRw+LN3he0Vy4MtiyW3OZjpv5acxz5inHhmNxDBrhW0II31A1GyzM+Z2NA+ydm3bdWxGITLZClQSFEquRQATsN48hWrxPbXCqjOrNdCb92pPTaYncbdazukXFL/g9VUl7jNEaLlQb66tP3bedN/k+wpEC0GU7AG8RlG8SwGoOpj3Gsnxz8o1u8RksOcubc5fay78/s/7UDxHbjEkDIqW1bSYzcgkHfTLAio2y+GyK57nU8TfUeDK9w5c8CFEZdF5mCRA8zy0NVcRxRLehe3aCqZMgnOHIhc8zprMda5Lfx+Lvkh7t06CIkCBoACCNBtVH+TmYS3tDVixzQOpI299KiXpVXCOqcZ7cYIO2W8zjKqgKCQCrFixUkQfZ1129KFXe0ytaV7aAsqmAWCEgvcBK6aGWnKD+qaxeG4TmBuJLKN8gzD5zUVm0iqGYjeILqrZZ3ykjl1ooisskqTNMe2+Mgi0BaGkhRm9lQo11IgAbdKG47jWKue3duPrBEmQfMNqKqXMRhbRHd3lPWLTZvcQSD8a8nEUdgLYvuY9khBJ66BiBqKZDli3LLkifFO+c7fxqxa4VcutCBj1VQXPrEaVHh8beS6RatBHXQm676acwSB8qqX8c6uZe3bI0HdraY9ZDD/NS4Dkv/mIFwhgwdVMqVK6ejCJ8hS2sPaL/pVKCB42NsjUTsbgPyoOmIDmLt+45J5M2WPPMPpV3uLH6qn+qT84qnLnWPijp6Dpk9WnJSSS8yTFcQsWbhC3LPdjYhXzHToFhf7Rr2O4/ZcJ3KX5EEwbbK3uKkgHpTU7tfZt/BI+ZAp64knQIf7S/wATVD1b8I/qdaH+n4fzZPgr+fyIuI8au31C/miQOqRM/rRlmq1zE4vuWtnw2SJNtGQAxrqNeg+FT38ayxKos7S5n4AUOxPF2YMBliDJCsfrFOOXNPshZNB0/T8Tm78nS/dA98YW9gFWIC+FtfumdNPKrtrgNzcEZjGucjpIMLrz2Ne4dw0XFa5mHhEwV39Nx8afh713vECu2Q6knLocswOcetW5PS1a/UxaaOilLbO220lt478fdEvFrAVQpV0Ob2VuTbygb5WEh5J8ooZaxhsByLKs3JnLkrOmihgJ5yQeVGu2iMqWb+YnNKtOviAkbeQNZu5xi4y5SLZjZoIYeUzt6zVmGSlBN9zD1HCsGoljj2Vft9RV49iPEJksIhhnj90PIU+Yp+FwN2803nfQaa5jodFEmFXfrHSqAbUEiPMUWwvE7g9llB6MFmrDFRvOyXBVtWTdPgT2Z3Pi0Y+ZC5vfFdFJzhZGVIBVN+Qg3D9pgI8hHOJrknZu61+5bOIvM1kfYTw6EaHKum+5HTc11Q8VwiAD84QARGvw86REsk02apf8RYOQBdLEmBCsZJ9Fq/j7yWka4VZ1XfLqQNNYkc6Y6Yw1GTQlu1tv7OFvH1Cr9TUN3teVP/KHUAj9ImzKGHLoaLGscn2Q8XQy5lII8qo4vig8SgNPIj6+6srwXtXfZzaxKAowMOoylBEwI0ZfLcedEr1thkdCLth9A66rqRuOTTyPOr5Z3XBn9ERcbsXmVDeyqrLmRvalWJ5D0iDU3BcWLbKV0Kxq6kLPWIn50c7dWFNrDqcs5AQCco05Db9f6Vd/J5hEu23Rp8JRxBB9k6AmNtAfSst3MsSSMz+YYr2xYFvUgNlOsbkCBJOp89T1obxPB4uTmDn9lcv+YkV13jHBlNkoGuZjMOXbSQRETA3jbauT9seIYxFCLiXQgkNmbUhRtmIJJ0G5qbZKKt0hOG9i8RfXvJhWiC1wMfeBAj39elXcL2fw1tmW9i7doEEnxjUglDEGZ39Qa5cbWIxFyG7x7jGPGWYnnzknaa2fAextlVNzE4gaAMLYUiWiYY/q8jt76CXY0lheFowXNcvzIHdqQ0yAPa0M68+nWhQWwb/dW81sGF/oQ6ke0SCD0298mr9viuCtd2MKqB0O/tM5cFDAAiBJ15aa1mblnu8RcePF3jkcoGc1CU1FWy/T6WWontiO4piltjMyvdAAgPfiNA3sppGvTWDFOt3y1u3csXbOGzjVQMrt+kNuVIXMY5wZ8qo4nCg3FdtUG6ag6CAJXUjbTeJqt2jvLdCnIBpsBlyqAqqTG+bQyacZqStEc2nlhk4yNVxfsVdTDLir2LN62QCc2YZQ2zAlzmnT4zrWWOItqjqmG6Eu14tzgbBQesa+nOqWD4VcvW2cEsUhfGWIUHQQYgelGTwW0pyatpqQzLLRyAPyqMskVwzRh0GXKt0aopXOJ3MohLCbqCLa5vOGIMeoinXtSM2JZoG6p9rpqymPP5UTucNHdZEtozKCALheYLZ91Yc9daBm5dsjIy5d9jp7jE/OhTT7EZ6TLB8r8zT8M7M2ryq7d9cJUEjOAAZI1i2xA0POi9rsjZG1j3szt8jcUfKrXYa5msAncqP8T1pAathyrM+e8c3FHHey1vPjLaDZm1Hl/t/ua7Vf4Alhgbi2QlsSZy+KSdDO59Z2rk/5LcMtziNpbi5lyvmWCTopnTfQ+/TrXUu0PYiwLVy/h3hUVmKHxjwiSAdwdNjPuqqc9rbqzZgx71CDm4p+x1y68Pccix6S7ZtdY5xppt60uAtgXFygDfl5E/dS4s6z1LH++aTh5m4PQ/SKJJRwv3fIlhlLL1CLb7z+ZH2hxIS4AVmVEa6aTQvEpcO0RzEz9QKvdqLea6n7v31VsXUVQM8nzo07vGiHVVWsye8J8BaLVxTvFR4K5CJHlPly+lDrWPZGYohcHeJgesVWXHFREEVa6aox45OE1JeDTNpxaz3uCuL+pDj+qdflNYi3wxn9gqTpodD/AArf8JYOhU7MCD6MP9aDdoMPbw+NC2hlRrdswNgWQEx7/rWPRy9Vx8jvf6hxL0sMq7SX7f8AZlreAuzAtuSNwoLbelNDF9NWjYQTvXfeCWXXI6pahrIB8RBPPcIYnn6CrOLZ80lVMawCTtyBIFazzlnz+xu2/suo81MDzEjT3VqMC+JuIL1uGKhTcUtuGDsCAdMoCuIMkRpvWv7bYBLmstDZSQDoVKkUIt3e7AygBCrW2AHRH7s+gJYf+pSLIu+GEOH8Rzd2GARiy+GVJ0YcxXRuLgdxeny/xLXDuGqv5xaaRIYaAHXXrFdz4r/MX/3SfgAaG+RxjVe/6HM7ePtd4yZwSJkCTsYq9eSch/7dv/8AWtZ7hdlfzjEdYfRjlg5xzEya1mHtSiH9hPkoFS7yLdN6rZn8DdTGqcVZtpbujMcRYiRBEd/ZO+U6BxyOvqzDWUUqzJb0IJIURvOh+f8Avpd4b2YuWQlxbgUquYKNCVKZiPaBIKnURtVLEXrKhcSoC22eLloeJrL6sco52WAkHkdPIVu5c9mSqMHSdr9maPtjb7xrQ7pnVLS65CQJVZ322o1+TC0F77KuWcvrz5dNaApxi2XxBGNW4ndXituCgIKnLGZEBIkRrRX8lOK7xr+kABPtW23nkjsR74pqNSsp3Jwo2nHw3ctl9rlrE6HSRtO0+dcW7XzetHFAJ3dpijDM36Q5woIUzGvmNK7fxP2R6/ca4H224EMNIZhbDu7fbuaFiRG8RO8/wp3yVIEcS4Sy3rX5tdtFshYvYYmJaPHBJDeID0NL/wAL4liDet3XWPZV1BLR1bMB12+HI3+T3hZt4m3dDZ1Pkdjvp02+FdN41w/usot+JHbYakMoOnzNDrwJbmjieO4TiLDp3aXIARlJSRJUNlYgZcwMjoYori1l7muudv8AEa2352rBluEADTkNIER5j+HU1iuJ2HUXLlsB8rOXAYaAucp0ncHaqcsHJcHS6brIYcj38JoE8Uua21G5bbyonxm8qJYJlS9i3JXfS1b5SAZjmaBcG4gVxSXrgOVSQQNwrKVOWftAMSPOiuIwXeWrMsZCE7ztkSBOwqzFHbGijXalZ8rku3h8EvkLwm8QgRL4uI3iZAXGVp0zIwHLWRO+9WXw6uPFPtciQdvKhfBWAuXEAGnOTJgkRvA25DnRhmgT5/QVlzfxHf6Xt/DxXv8A3KmKvFNVY6DL4pJHSZ/GlQ4S0Xzd54p6/jSl4jczDUyT92sUvBych9aX8tk+Hn2+H6G07GpktZRyAH9560ANZ7su3gb3f4mo6GrbhfqI811BVqZr2mVuY04TipxFtVzC0sgjQ5pBmOcc62vEO2GGxWFvAg2r5tkAGfEY2Dr7Q8mj0rCdpbZGKLdbaR7iwqhmrnZ80lkkvA9V07pmHNpcWSSakubXvv4GT4kdR5gn++1Wuzdvxkx9k/UUVxfDLVxsxzDlAy6CSY28zUmGwq2/Zn1MdeUCrMupg4NIyaLoupx6mOSaVJ33B3H2hxt7HMba1n9j6VtsVYS6AHWY5zHxqqeFWOaH+0aWLUwjBJ2Wa7omoz6ieSDjTfi39DMWsTkJIEyI6VXYknb8HWjfFsEik5BHhmJJ1FAb7mR6CtkMinG0ef1eknpZ7J1fsNz2YxE27Z8gPhpVHtq84gMNxbT+7IHyApezJKpB5H6iat9pLCsFcyNMpI/HmayYXt1Eo+d/U72vj6fpePL4xr6M2XCu0tvD4bDM4djctz4Y5ADWSPT3Vdw3auzdugQ6A82Aj00JrmGFx7AKO80RcqggGATJ286JYLiTKQ4uLmBkFRlYe4mD6c/Otp5Jo1vG7qmysGQIUH9wsk/AUCyBkZW+1AX97cH3ET7qlw3GkCZiQ6zOxYloIMxsZM686pYjErcuCQ6KqMoJVlAbUmdN40186B3zYL4Y8XlBmQw0jmDzruvFP5m/+43+CuYcO4Il1i+VzcJDAqCVGbWYC6eINueVdJ41eAs3FhmzjLCjMRK7wOQpIudKSrzv8uDjGPslsRf8nY/3zXSOB2pw9o/sD5CKCNwoFnYWWlzLE23G5nScQI1o5gMS1q2qdxdOXSYtjn0Nw/WpKXNjg1GyPGoB3fmFH/4QFY7g+BW9YxgIGZMMzKeczsfLT51oH7UYe6ETurofwgNKxm7sWpI6RWTwfFmw1rFMqhg1kW2no7FZ30M+tVyknJV7TRDHKMJ7l5fMxr2mMSAOmwrd/ku7T2+HG+bqO/eBAO7ymMmaZkj9YUGt8HDqWLmUy+EASwckSCx0g5eR9qrWF4VbVYK3t53tVGOVSVxfJbPSvHkcMipfkdFxX5U8M21i9/c+masz2l7U/ngsthlZcpaRdBgyOlsnXQ71n0sYY5hN7Mpgr+jnUTPSPfUGI4fYKhQt2BzPdZjvoSZ012EUnNLiTQvwkpK8MJPnydFi5exV4rle2DqFyl1B66sI+dKOH4zu7gZwxOXLNyQNdeemk0vCu6sEFbbyJ1iyG1HNgATRRuMrHsXOXNJ/H8aFON1ZCenz7d3o3XuYKtcIvl7IbJAWGhpOYMxAAG4PhHvq9w3hZP56ly73LlVNuSVRmUz3bA/DyqYccAYNkckEEap1nX/Sr/Gu3du5aa3esQrgrJK6ZhGkneiS3qlKvcUvHkj6zg69qdAPglqwuMS5dW0LYyd5aYrpIMspJggEaiZj10LcauWO7v27N5LlsEG2QRmCsQcpO+hka8hWfsWcNcRSLNx1BMH9GZjkY5VN+Z4Y74Qz6D6BwPlUVCEZXf6k4wyyh6sOH7H5/Lt7u4DwvEcpghSElQEgNlJkkn7RnaeVHUv27qfo3zNzU6EadKccNZ0/Q3YAI0W2IkRpB30FUsRw+wozdzdBkAMwSJJgSaJRg/E36XJqMUVFQbJMTw1gM8jTlPPpQPC8XuDdpHSAPmBRfG4RG8RBUgAeAldAI1931qxjuzmHwy2mdnuE5+9thlEEaKFYbanY66GoYs2JPa337cGjqGDVKmlt73UvvyDvY+9KeseepLHf31p0aueYLtLhsOFyYe6m39Ip0OpmQdJ18qrcR7XLacNhxqZzsGUhiTPNAd/LnWmEqVHG1KU57vHi786NL2q/nl/8Y/xNQg7VWxPHhfzXPGQsLLQDrrsvKTTsHiBcEjfNEe4azPnWDPgyNyyJcX7D2XS9dgjhxYJS9drhU/N+NV4D8o6ClIHIAelJr0PwNLy2PvFZDs8A3CWr4uy7ymvhnrtpHpXTOwPCkvo2cxBO0TrpOo2FYLWiPDuLvZBAEjXYkHUQdRy93PeteDMlktvbxVpHD6n07JPRvFhuT3J05d/NX8uwnbDAD86YSCqjLpzAJHSsxba2jZTak5yB+7IiJ6T8qO4zGG4xZpnyVv8AU0MtZe8LEHwkxoftb8qcs26cnzXPs/YjDQKGnwwdKaSTfEvBX/F7uAzwbBo163bPgVnUMRAgE6mTzjrWx7R9gCbZ7hjcG+Ryob+qwET6xWP4BxK3bxNl3Jyq4J8LHTbaK7Bhnt3Ez4a4pXoDmT0y7ofSPMGvNdT1eo0+WMoNpe1cXfmHUs0sc4rHWyqaq4vvwz59vcJCMVOdSDBBiQem1et8Lna64G2wPn5VrOP8YwV8ibyK6PdBnPBl2YQwXxDXfz2rOJxKwJ8QgHfWNgJ9K9Dps2fJDdK0/Jp/Q5zn0+Utrx0/eq/5IjtcGIJPezPVR9xqR+G3JBS4B/VI+hqQcZsf9QfBv4VPb4paIkPpmyzDbnWNq0LJm+0Kem0Hs/u/yGfyd4a7bxPjcFWQjKJiZBmDtsfjXSorCdj8RbOIQZvGQ2VYbUKPEZiBEj41vSauxyck7OLq4445Kx9viVltiIpctSEUlTM5g7XY+8jBu9w7BSCct0TA10BA1qhjuAXrNm6zqpV+7C5WV5lmaIUzsOlG8HdHejvNEJGo3A58j9DVftHisOLS9zZcuX2u3Mv2XQE5ViRCtEwdB1iEUkaZ6jJNUzP4O/FnFLklmW1rzVFuZmJ6Scg99FxttVDDB0w+KQBSHhmI1KoLub5sUHuoiuw9KWFJOSX3wS1uWWWMZz7u/l8PtmcuFEBd2CLzYgnnA9kE163jsOQf09qdI1cesytD+1BlLdsbu0+5R/r8qGYbCWhoySDzkz8jVeLTxlG5HU1vVs2LLsxtUq8PzNMl+zP8/Y8/0ijT3xTnVGPhu2iJMRdTb41j+JcJyeJNV6cx/GqmEwmbU7fWrPwsH5maPXNTHwj7q/yb7D4EuYUqSdABcRpJ0A9rmdKqcWwlwKyLK3FMRzkHUH50Bw+CtyMso4IKuCdGGo0Nb/tUA15bw2xFtbvvYeMe5swqrJgWJKcb4Zu0fUp6yT02VJKUWuPP4lDgdojIpULMlkXQBsqE6DTcn41oBZXpQHgxMpJBIzgkQNQiToNK0ANbU7PNZIuLpidyvT60J7QIIQAwCwmSY5a0Ymg3aX2F/e+6q83/AM2aunP/ANqHvKXGsGttPDeS7M+wdoI315z8qOflGt2biYfEWv6dDnH7VsBdR+trB9K5ZxUMHZc5PvMa67V03t1wgYbuyG/QXF7y3rIByjMOf7OvSOlcz0Lx7U3bZ6Na6ObNWRtOO5f1Lm+3lSf5M5tir4IBddpUR+zpQ9hGp3Ow6DqaLY51YLAkiTuIljJzdeXzoW+GcmTqfUV1Md0eb1bi8jp325/I6B+TPi3C7Nq8vEArMzqUzW3fwhddVBjX6VtbXG+zXLu1n/t31+grhDWiAZI+M/SrGGQIM7AHoD/DrSeJMhHPOPZvjybR3UY7s439JbH9fEL9SKcn/DxP89aH/wAxeE+7PXBXv94YW2JO0VIvC2jVlHlqfoKXoYln43N/vl/czvf8i8Fuj9DibYI6X2ZT5MGaY9CDVrC9nuEuB41DbFfzgnUaGPFqOh5iDXAcGlzDOLgIKg+KDy862djFFLiXU3BV1PmpBFZM9Y3/AApo73To5NZie3NNSj4X8PvwOpHsbwz9f/7/APrXh2K4byuH/wCutaPB417iJcW2hV1DCLk6MJG6Cpjef/oE+jWz9SKsUI/7TkvX6tOnkl/ejI4nsNgIkXG3H9Kv8KSx2Ww1iblq9dQgbrdXWOoiCPI1psTcMf8AKvvv+g/9yhnGLsWLh/NnEW2M/oeSn9uvKdcyTjqY44Ok0uLXPL8GacWs1E41Kbf5pnzGTOvXzqWzqDMgdQfvpVwlyPZb36U98BcjRf7wFe1U4rucp4Mr7RfwYuCw6tdK5iVVXJIZtkQmZAgCQPjS4i8cwUaBNFHj95J2Mnn6VM1sogRbiqSJclzM/qiPsj5mmYPABmnvFJ30DN75NDyRQ46XNJ0o8mz7FY+3ZxVt2BYC2QMuss6rOjRs0j3aSNa6X/L9v/p3P7Kf5q5b2e4Ye98YMKsrqImR+Irauag588EZY6q/vkPf8Q2f1Ln9lf8ANXv+IbP/AE7n9hf81Z0U4ijeyG1FUTzFR4mwtwQ6SPUj6VYC+YpwU+vpUhADiSm3bdLNshXEPBmQCGEydIInSs3/AC7eVoNkMIjwv4Y2nauhl43qlinsHV0ViBzSfkRFKKSbfmSlNyiovwv9TnV7EG/eQAQAoUazJLakH4fCilzAtbviwwJRlAOmilx4W12IMH49aqtiAuJNwAQLucKP1Q0xHpXUu0V7Cd22IjPbe0pUByn6VAQsxvyMdVNTSqPBGc3KW6XiclF3wCele4Rw8vMDwoCT86pYrEQAPKt7+SjCJiPzi0SMzWwVn0Zfqy1IgZSA9tmyhWSGBAADIWCmQPtKSpnmCegrVYS53/D0MjNh7hU/+O6O8X+8LnxFSdo+CW8Phe8tq6kqEuFiCpdpACDNKlcmoygHMIOhrDfypdtW3W1cKBwMwEahTI3HKoSSlFxZdhyvFkjkj3Ts1nD7IlYPtO7A+eS2PuoxhUuAeJgx6xH0rmNntFiVIIuTG0gHf3VdtdtMSN8h9VP8aIRcYpD1OVZsryJVbujol5rmU5cublJJHw0+tB+OB8ilzqTsPZ0DajnO3wrPW+3d0b20PoSPuNJiO1hxEJ3UGZ0eeRHMDrSyJuLSJaKcceeE5PhMpcSwYILLvua2/bOzdW3Zwt0Zgkm036yXQIHuI92vlWGt8RzXVtkQC4UkGdCYkCK33bHibXrVlLgB7qQrDQkEAeI8zoOnOsE8eRbW12O/HU6fJmrG1613w+9Plce1p+8x9/s9dRQzWmAJIBzjUiJET5j4iqbcOgfazdMynT0BmqrYi6XKrcuKmYx4mKj01iiVzhFwspt3jeZkJaEgiAPCZJnflXRTdcnm5xqTS8xcO9lLPiy94rAhWgyAZmOdAeIXSzfjc1pB2cZbj/nVxbORAwABZmJUlVifCdNfWgFnDnMGMbzHz/hTRBlnC2sggb/aPX/SrFuwzbKT8vhNSYS0N22XUjr0HvNajsuLT3FW8PBJ1X2p6HTUcoFCBmSuqyEq6kdQwIOvkaKcFuzaKHe2dP3TqPvHuronabszh3wxNt01/wCXCmYJ5AnUKSMpHUhtIIPIReZDKsV5Hz5/j1qrNi3xo6HTNd+Fzb32qnX35nQ8D2txllFt275VFEKuVDA6aqTVxPygY8f0wPrbt/5a5Rcx95Y/SNrtzpBxm+Pt/EL/AArN+HzLtL9ztf8Al+nTdzw8/wBMfqddTt1jrzJbNxfG6roiqfEcu49a0vFeE3srAnQKSwzyIjz5VwOzx++CCGAKkEGNiNiIoviu2+OYZXxJZSIIBbYjYz8KzZemrNLfl5a8UyjN1HS2ngSivH1fozdYjganAEqLLGFYxpdECIn3zWFxykplyztoFDfIkChdzjGIYfzjZR0XQct+VVTiSSMzOZ/bIHqQATW+WJyrtwY8WuxYozXLcnfgvmwkbTL0XQDVradP1VJq7wyzmLEOrBQJ8ZMe9zHI7Cl7J9m7eLNwkkBFB0knM20z0gzQHD4lkZoERIMaa7SIp+gvuyL6o0/Vj8Xf0Oq8IxK3URlyKMgAyzJmCc086L93QLDcOGTA3VILOpbQksR3csW011KxM+W1GWtv0Ye40NUzBu3cnjbpxBqKHnn8K9nagVEKe+nioxI/2pQ0TVpWSharXuG2X9q1bPmUH1irANOJ1ooYHbsthiZ7qPRmH3xVS/2QQiFuXF8jlb7ga0q+7anA9RQBz7F9gbp1W+h/eRl9wjNUnCOz+NwjK9spmGxRxt0OYDQ1vgRTwBQmwpGC7U3MdfI76y5GpAtrmBPMnIW18zWJxpYEhwVP6pBU/A13RQK8dd5Pkf4UWw2o4ATSRXd7nDLLe1atn1tofuqhf7LYR97CD9zMn0NG4NpxpnkRG21MWRtpXWMR2Dwp271fRgf8Sn60Pvfk7tn2L7Dya2D8ww+lG4W1mFwPFL1r+bfL1gLr6mJNEl48WAFzxQSdYOp3O1HLn5OLgI/T2svMw8j+rH30l7sHknW9d/8AGLQHzcn5UOSGkwK3Elbf5AD5jWrGE4uqMGHIyPXaqV3gF5WhrN5F6lGaB6gAGosTw0os5Lw82tlBHz+tHD4DkMvx43Lju6qxKwnPKcpExseR91CLCwIqthWytJ6aVI+IFOq7C7h7g6ghgfL6x9SKtIWtvodIiAefQDrPOgmBxUbHf76JNxByNApbqdPnz+VJjQew3FMqlIJJIKmTCGdxy1rFY5QzN0JP1q/35QElszt02Hp1NDiZNNCdHk4W9xsttCRpry26nSaW92cvAmEYjloPoCaYOMXLbHI5Ajb76sWu1d9ftn3hT9RTECsTg3tHxqVnaQRt0nfeo5q3xXjt3EBRcynKSRCwdetDu8NAGk/li3+a91kc3CoXNmAUACD4YM/EUHspqJE0uDKgyxny5e/rRS1iwNgo91V48UYXt8XZKUnLuHfyecUfCX3ZRAdQCDpqJgiT5nQ9fKinGeEDEup0tIuaFUAnxEdIA286yy4hT9oD3US4fxFrcEPmWdj90/dVjsiajhmCtWVAHeNlEAs0wN4UbAeQq+Ly/tioMEe8UMFIB6iDUxseXzqpolZOuM/bb3zS/nn/AHKrd16/E0mX96ikO2MBI5/LanoNaie5tEVKjRvp51MgS6eVONRZ/L7qcI/BoGPUfCnLziPjUeYc9vxtTiAdaBkopVqNiKeD036eVADy1emvRrtzpJH46/dQAual0pp0P36RXh5UDHAa0tNBPSnKfI/jqaAPZaQKKXP+P96dI9KQxAtI3QnQ6RvTmbSmRzooCpd4NYac1m2Z3/Rr/ChuK7F4R2Ld0V02V2AnrH4FaBT/ALV4N1ooDJv2Aw8yr3lHTMh+qTTbvYUR4MQwPRrc/NW+6tcfSvEjWgODn2K7D4j7Fyy3qzqfmpodi+xuMRdLav1yXEJ+BINdSbX5UmWnyKkcXu9l8YN8PcPoA3yUmqV3hN5fas3V9bbj6iu6d2Nq96TRbFtRwPuT0pRaNd3vYUN7Sqf3gD9apXeCYcn+YteuRZ+IothtONW7BPr01k+lF8D2dxFza2QOreH6611jDYW3bEJatr6CPpU+dY1SDOmukfCluYbTnXC+yb5v0oKgdGBJPpyFaG1wCwoA7vbnLT8ZrQyv6te8PQ0rY6Ki6Dc07N51YCqef3UwosxmHxoCiE3T5Une+lT/AJrNM/Mj0oFTKUeL41OBv769Xql4i8BEUdBT7x0pK9QIdPhHpTl5e6vV6gaHA/UVKPbA5T91er1MB137x9a9Fer1IZGnL8cqfdOsfjnXq9QMkXnUN+vV6gB9k6fH6mmj8fKvV6hAyVj9DS9Pd9a9XqAEQa/jrSpvSV6gB3I+lMB1r1eoAcRTTz9K9XqAHDc/jlTT/D7qWvUAeakf7/ur1eoAj/H0p7/j40teoARqibl+OVJXqQMVhpUQOvuP0Ner1MTHXBr+PKmG4ep+NJXqCLP/2Q=="/>
          <p:cNvSpPr>
            <a:spLocks noChangeAspect="1" noChangeArrowheads="1"/>
          </p:cNvSpPr>
          <p:nvPr/>
        </p:nvSpPr>
        <p:spPr bwMode="auto">
          <a:xfrm>
            <a:off x="307975" y="-1728788"/>
            <a:ext cx="6238875"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6" name="Picture 8" descr="http://www.jessegray.notts.sch.uk/_site/data/files/images/6E7554B741BF7991D784BDFAB1C860E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0705" y="1456866"/>
            <a:ext cx="2964576" cy="208787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79512" y="174522"/>
            <a:ext cx="2448272" cy="829518"/>
            <a:chOff x="179512" y="174522"/>
            <a:chExt cx="2448272" cy="829518"/>
          </a:xfrm>
        </p:grpSpPr>
        <p:sp>
          <p:nvSpPr>
            <p:cNvPr id="10" name="Rectangle 9"/>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961590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5" presetID="1" presetClass="entr" presetSubtype="0"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1" presetID="1" presetClass="entr" presetSubtype="0" fill="hold" grpId="0" nodeType="with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3" presetID="1" presetClass="entr" presetSubtype="0" fill="hold" grpId="0"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Creative research questions</a:t>
            </a:r>
          </a:p>
        </p:txBody>
      </p:sp>
      <p:sp>
        <p:nvSpPr>
          <p:cNvPr id="27651" name="Content Placeholder 2"/>
          <p:cNvSpPr>
            <a:spLocks noGrp="1"/>
          </p:cNvSpPr>
          <p:nvPr>
            <p:ph idx="1"/>
          </p:nvPr>
        </p:nvSpPr>
        <p:spPr>
          <a:xfrm>
            <a:off x="467544" y="1628800"/>
            <a:ext cx="8567737" cy="5229200"/>
          </a:xfrm>
        </p:spPr>
        <p:txBody>
          <a:bodyPr/>
          <a:lstStyle/>
          <a:p>
            <a:r>
              <a:rPr lang="en-GB" altLang="en-US" sz="2200" b="1" dirty="0">
                <a:latin typeface="Arial" charset="0"/>
                <a:cs typeface="Arial" charset="0"/>
              </a:rPr>
              <a:t>Recognise problems nobody else can see</a:t>
            </a:r>
          </a:p>
          <a:p>
            <a:pPr lvl="1"/>
            <a:r>
              <a:rPr lang="en-GB" altLang="en-US" dirty="0">
                <a:latin typeface="Arial" charset="0"/>
                <a:cs typeface="Arial" charset="0"/>
              </a:rPr>
              <a:t>Be </a:t>
            </a:r>
            <a:r>
              <a:rPr lang="en-GB" altLang="en-US" b="1" dirty="0">
                <a:latin typeface="Arial" charset="0"/>
                <a:cs typeface="Arial" charset="0"/>
              </a:rPr>
              <a:t>curious</a:t>
            </a:r>
            <a:r>
              <a:rPr lang="en-GB" altLang="en-US" dirty="0">
                <a:latin typeface="Arial" charset="0"/>
                <a:cs typeface="Arial" charset="0"/>
              </a:rPr>
              <a:t>: ask how and why</a:t>
            </a:r>
          </a:p>
          <a:p>
            <a:pPr lvl="1"/>
            <a:r>
              <a:rPr lang="en-GB" altLang="en-US" dirty="0">
                <a:latin typeface="Arial" charset="0"/>
                <a:cs typeface="Arial" charset="0"/>
              </a:rPr>
              <a:t>Be </a:t>
            </a:r>
            <a:r>
              <a:rPr lang="en-GB" altLang="en-US" b="1" dirty="0">
                <a:latin typeface="Arial" charset="0"/>
                <a:cs typeface="Arial" charset="0"/>
              </a:rPr>
              <a:t>sceptical</a:t>
            </a:r>
            <a:r>
              <a:rPr lang="en-GB" altLang="en-US" dirty="0">
                <a:latin typeface="Arial" charset="0"/>
                <a:cs typeface="Arial" charset="0"/>
              </a:rPr>
              <a:t>: question conventional wisdom</a:t>
            </a:r>
          </a:p>
          <a:p>
            <a:pPr lvl="1"/>
            <a:r>
              <a:rPr lang="en-GB" altLang="en-US" dirty="0">
                <a:latin typeface="Arial" charset="0"/>
                <a:cs typeface="Arial" charset="0"/>
              </a:rPr>
              <a:t>Be </a:t>
            </a:r>
            <a:r>
              <a:rPr lang="en-GB" altLang="en-US" b="1" dirty="0">
                <a:latin typeface="Arial" charset="0"/>
                <a:cs typeface="Arial" charset="0"/>
              </a:rPr>
              <a:t>naïve</a:t>
            </a:r>
            <a:r>
              <a:rPr lang="en-GB" altLang="en-US" dirty="0">
                <a:latin typeface="Arial" charset="0"/>
                <a:cs typeface="Arial" charset="0"/>
              </a:rPr>
              <a:t>: ask the ‘obvious’ questions</a:t>
            </a:r>
          </a:p>
          <a:p>
            <a:pPr lvl="1"/>
            <a:r>
              <a:rPr lang="en-GB" altLang="en-US" b="1" dirty="0">
                <a:latin typeface="Arial" charset="0"/>
                <a:cs typeface="Arial" charset="0"/>
              </a:rPr>
              <a:t>Simplify</a:t>
            </a:r>
            <a:r>
              <a:rPr lang="en-GB" altLang="en-US" dirty="0">
                <a:latin typeface="Arial" charset="0"/>
                <a:cs typeface="Arial" charset="0"/>
              </a:rPr>
              <a:t>: create abstractions</a:t>
            </a:r>
          </a:p>
          <a:p>
            <a:pPr lvl="1"/>
            <a:r>
              <a:rPr lang="en-GB" altLang="en-US" dirty="0">
                <a:latin typeface="Arial" charset="0"/>
                <a:cs typeface="Arial" charset="0"/>
              </a:rPr>
              <a:t>But </a:t>
            </a:r>
            <a:r>
              <a:rPr lang="en-GB" altLang="en-US" b="1" dirty="0">
                <a:latin typeface="Arial" charset="0"/>
                <a:cs typeface="Arial" charset="0"/>
              </a:rPr>
              <a:t>don’t over-simplify</a:t>
            </a:r>
          </a:p>
          <a:p>
            <a:pPr lvl="2"/>
            <a:r>
              <a:rPr lang="en-GB" altLang="en-US" dirty="0">
                <a:latin typeface="Arial" charset="0"/>
                <a:cs typeface="Arial" charset="0"/>
              </a:rPr>
              <a:t>Do not remove all complexity</a:t>
            </a:r>
          </a:p>
          <a:p>
            <a:r>
              <a:rPr lang="en-GB" altLang="en-US" sz="2200" b="1" dirty="0">
                <a:latin typeface="Arial" charset="0"/>
                <a:cs typeface="Arial" charset="0"/>
              </a:rPr>
              <a:t>Surf each ‘idea wave’ as it comes</a:t>
            </a:r>
          </a:p>
          <a:p>
            <a:pPr lvl="1"/>
            <a:r>
              <a:rPr lang="en-GB" altLang="en-US" i="1" dirty="0">
                <a:latin typeface="Arial" charset="0"/>
                <a:cs typeface="Arial" charset="0"/>
              </a:rPr>
              <a:t>“Good ideas come sporadically and unpredictably and should be pursued as they pass by, just as the surfer pursues the wave.” </a:t>
            </a:r>
            <a:r>
              <a:rPr lang="en-GB" altLang="en-US" dirty="0">
                <a:latin typeface="Arial" charset="0"/>
                <a:cs typeface="Arial" charset="0"/>
              </a:rPr>
              <a:t>(</a:t>
            </a:r>
            <a:r>
              <a:rPr lang="en-GB" altLang="en-US" dirty="0" err="1">
                <a:latin typeface="Arial" charset="0"/>
                <a:cs typeface="Arial" charset="0"/>
              </a:rPr>
              <a:t>Loehle</a:t>
            </a:r>
            <a:r>
              <a:rPr lang="en-GB" altLang="en-US" dirty="0">
                <a:latin typeface="Arial" charset="0"/>
                <a:cs typeface="Arial" charset="0"/>
              </a:rPr>
              <a:t>, 1990, p. 128).</a:t>
            </a:r>
          </a:p>
          <a:p>
            <a:pPr lvl="1"/>
            <a:r>
              <a:rPr lang="en-GB" altLang="en-US" dirty="0">
                <a:latin typeface="Arial" charset="0"/>
                <a:cs typeface="Arial" charset="0"/>
              </a:rPr>
              <a:t>Make notes (e.g. on your phone) when an idea strikes</a:t>
            </a:r>
          </a:p>
          <a:p>
            <a:pPr lvl="1"/>
            <a:r>
              <a:rPr lang="en-GB" altLang="en-US" dirty="0">
                <a:latin typeface="Arial" charset="0"/>
                <a:cs typeface="Arial" charset="0"/>
              </a:rPr>
              <a:t>When big ideas strike (e.g. a particularly promising research question), put everything else aside and look into its feasibility!</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16</a:t>
            </a:fld>
            <a:endParaRPr lang="en-GB">
              <a:solidFill>
                <a:prstClr val="black">
                  <a:tint val="75000"/>
                </a:prstClr>
              </a:solidFill>
            </a:endParaRPr>
          </a:p>
        </p:txBody>
      </p:sp>
      <p:pic>
        <p:nvPicPr>
          <p:cNvPr id="8198" name="Picture 6" descr="https://upload.wikimedia.org/wikipedia/commons/e/e6/A_colored_version_of_the_Big_wave_from_100_views_of_the_Fuji,_2nd_volum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83"/>
          <a:stretch/>
        </p:blipFill>
        <p:spPr bwMode="auto">
          <a:xfrm>
            <a:off x="6574438" y="2204864"/>
            <a:ext cx="2569562" cy="229600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79512" y="174522"/>
            <a:ext cx="2448272" cy="829518"/>
            <a:chOff x="179512" y="174522"/>
            <a:chExt cx="2448272" cy="829518"/>
          </a:xfrm>
        </p:grpSpPr>
        <p:sp>
          <p:nvSpPr>
            <p:cNvPr id="7" name="Rectangle 6"/>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376114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par>
                                <p:cTn id="25" presetID="1" presetClass="entr" presetSubtype="0" fill="hold" grpId="0" nodeType="withEffect">
                                  <p:stCondLst>
                                    <p:cond delay="0"/>
                                  </p:stCondLst>
                                  <p:childTnLst>
                                    <p:set>
                                      <p:cBhvr>
                                        <p:cTn id="26"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rgbClr val="969696"/>
                                      </p:to>
                                    </p:animClr>
                                  </p:subTnLst>
                                </p:cTn>
                              </p:par>
                              <p:par>
                                <p:cTn id="27" presetID="1" presetClass="entr" presetSubtype="0" fill="hold" nodeType="withEffect">
                                  <p:stCondLst>
                                    <p:cond delay="0"/>
                                  </p:stCondLst>
                                  <p:childTnLst>
                                    <p:set>
                                      <p:cBhvr>
                                        <p:cTn id="28" dur="1" fill="hold">
                                          <p:stCondLst>
                                            <p:cond delay="0"/>
                                          </p:stCondLst>
                                        </p:cTn>
                                        <p:tgtEl>
                                          <p:spTgt spid="81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rgbClr val="969696"/>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651">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0" end="10"/>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Activity: Creative research </a:t>
            </a:r>
            <a:r>
              <a:rPr lang="en-GB" altLang="en-US" sz="2600" dirty="0" smtClean="0">
                <a:latin typeface="Arial" charset="0"/>
                <a:cs typeface="Arial" charset="0"/>
              </a:rPr>
              <a:t>questions</a:t>
            </a:r>
            <a:endParaRPr lang="en-GB" altLang="en-US" sz="2600"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17</a:t>
            </a:fld>
            <a:endParaRPr lang="en-GB">
              <a:solidFill>
                <a:prstClr val="black">
                  <a:tint val="75000"/>
                </a:prstClr>
              </a:solidFill>
            </a:endParaRPr>
          </a:p>
        </p:txBody>
      </p:sp>
      <p:sp>
        <p:nvSpPr>
          <p:cNvPr id="9" name="Title 1"/>
          <p:cNvSpPr txBox="1">
            <a:spLocks/>
          </p:cNvSpPr>
          <p:nvPr/>
        </p:nvSpPr>
        <p:spPr bwMode="auto">
          <a:xfrm>
            <a:off x="468313" y="4653136"/>
            <a:ext cx="8435280" cy="189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800" b="1"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2800" b="1">
                <a:solidFill>
                  <a:schemeClr val="tx1"/>
                </a:solidFill>
                <a:latin typeface="Arial" charset="0"/>
                <a:cs typeface="Arial" charset="0"/>
              </a:defRPr>
            </a:lvl2pPr>
            <a:lvl3pPr algn="l" rtl="0" eaLnBrk="0" fontAlgn="base" hangingPunct="0">
              <a:spcBef>
                <a:spcPct val="0"/>
              </a:spcBef>
              <a:spcAft>
                <a:spcPct val="0"/>
              </a:spcAft>
              <a:defRPr sz="2800" b="1">
                <a:solidFill>
                  <a:schemeClr val="tx1"/>
                </a:solidFill>
                <a:latin typeface="Arial" charset="0"/>
                <a:cs typeface="Arial" charset="0"/>
              </a:defRPr>
            </a:lvl3pPr>
            <a:lvl4pPr algn="l" rtl="0" eaLnBrk="0" fontAlgn="base" hangingPunct="0">
              <a:spcBef>
                <a:spcPct val="0"/>
              </a:spcBef>
              <a:spcAft>
                <a:spcPct val="0"/>
              </a:spcAft>
              <a:defRPr sz="2800" b="1">
                <a:solidFill>
                  <a:schemeClr val="tx1"/>
                </a:solidFill>
                <a:latin typeface="Arial" charset="0"/>
                <a:cs typeface="Arial" charset="0"/>
              </a:defRPr>
            </a:lvl4pPr>
            <a:lvl5pPr algn="l" rtl="0" eaLnBrk="0" fontAlgn="base" hangingPunct="0">
              <a:spcBef>
                <a:spcPct val="0"/>
              </a:spcBef>
              <a:spcAft>
                <a:spcPct val="0"/>
              </a:spcAft>
              <a:defRPr sz="2800" b="1">
                <a:solidFill>
                  <a:schemeClr val="tx1"/>
                </a:solidFill>
                <a:latin typeface="Arial" charset="0"/>
                <a:cs typeface="Arial" charset="0"/>
              </a:defRPr>
            </a:lvl5pPr>
            <a:lvl6pPr marL="457200" algn="l" rtl="0" fontAlgn="base">
              <a:spcBef>
                <a:spcPct val="0"/>
              </a:spcBef>
              <a:spcAft>
                <a:spcPct val="0"/>
              </a:spcAft>
              <a:defRPr sz="2800" b="1">
                <a:solidFill>
                  <a:schemeClr val="tx1"/>
                </a:solidFill>
                <a:latin typeface="Arial" charset="0"/>
                <a:cs typeface="Arial" charset="0"/>
              </a:defRPr>
            </a:lvl6pPr>
            <a:lvl7pPr marL="914400" algn="l" rtl="0" fontAlgn="base">
              <a:spcBef>
                <a:spcPct val="0"/>
              </a:spcBef>
              <a:spcAft>
                <a:spcPct val="0"/>
              </a:spcAft>
              <a:defRPr sz="2800" b="1">
                <a:solidFill>
                  <a:schemeClr val="tx1"/>
                </a:solidFill>
                <a:latin typeface="Arial" charset="0"/>
                <a:cs typeface="Arial" charset="0"/>
              </a:defRPr>
            </a:lvl7pPr>
            <a:lvl8pPr marL="1371600" algn="l" rtl="0" fontAlgn="base">
              <a:spcBef>
                <a:spcPct val="0"/>
              </a:spcBef>
              <a:spcAft>
                <a:spcPct val="0"/>
              </a:spcAft>
              <a:defRPr sz="2800" b="1">
                <a:solidFill>
                  <a:schemeClr val="tx1"/>
                </a:solidFill>
                <a:latin typeface="Arial" charset="0"/>
                <a:cs typeface="Arial" charset="0"/>
              </a:defRPr>
            </a:lvl8pPr>
            <a:lvl9pPr marL="1828800" algn="l" rtl="0" fontAlgn="base">
              <a:spcBef>
                <a:spcPct val="0"/>
              </a:spcBef>
              <a:spcAft>
                <a:spcPct val="0"/>
              </a:spcAft>
              <a:defRPr sz="2800" b="1">
                <a:solidFill>
                  <a:schemeClr val="tx1"/>
                </a:solidFill>
                <a:latin typeface="Arial" charset="0"/>
                <a:cs typeface="Arial" charset="0"/>
              </a:defRPr>
            </a:lvl9pPr>
          </a:lstStyle>
          <a:p>
            <a:pPr marL="342900" indent="-342900" eaLnBrk="1" hangingPunct="1">
              <a:buFont typeface="Arial" panose="020B0604020202020204" pitchFamily="34" charset="0"/>
              <a:buChar char="•"/>
            </a:pPr>
            <a:r>
              <a:rPr lang="en-GB" altLang="en-US" sz="2200" b="0" dirty="0" smtClean="0">
                <a:latin typeface="Arial" charset="0"/>
                <a:cs typeface="Arial" charset="0"/>
              </a:rPr>
              <a:t>How would you make this ‘experiment’ academically rigorous?</a:t>
            </a:r>
            <a:endParaRPr lang="en-GB" altLang="en-US" sz="2200" b="0" dirty="0">
              <a:latin typeface="Arial" charset="0"/>
              <a:cs typeface="Arial" charset="0"/>
            </a:endParaRPr>
          </a:p>
          <a:p>
            <a:pPr marL="342900" indent="-342900" eaLnBrk="1" hangingPunct="1">
              <a:buFont typeface="Arial" panose="020B0604020202020204" pitchFamily="34" charset="0"/>
              <a:buChar char="•"/>
            </a:pPr>
            <a:r>
              <a:rPr lang="en-GB" altLang="en-US" sz="2200" b="0" dirty="0" smtClean="0">
                <a:latin typeface="Arial" charset="0"/>
                <a:cs typeface="Arial" charset="0"/>
              </a:rPr>
              <a:t>What new academic </a:t>
            </a:r>
            <a:r>
              <a:rPr lang="en-GB" altLang="en-US" sz="2200" b="0" dirty="0">
                <a:latin typeface="Arial" charset="0"/>
                <a:cs typeface="Arial" charset="0"/>
              </a:rPr>
              <a:t>research questions </a:t>
            </a:r>
            <a:r>
              <a:rPr lang="en-GB" altLang="en-US" sz="2200" b="0" dirty="0" smtClean="0">
                <a:latin typeface="Arial" charset="0"/>
                <a:cs typeface="Arial" charset="0"/>
              </a:rPr>
              <a:t>about smartphone typing come </a:t>
            </a:r>
            <a:r>
              <a:rPr lang="en-GB" altLang="en-US" sz="2200" b="0" dirty="0">
                <a:latin typeface="Arial" charset="0"/>
                <a:cs typeface="Arial" charset="0"/>
              </a:rPr>
              <a:t>to mind after </a:t>
            </a:r>
            <a:r>
              <a:rPr lang="en-GB" altLang="en-US" sz="2200" b="0" dirty="0" smtClean="0">
                <a:latin typeface="Arial" charset="0"/>
                <a:cs typeface="Arial" charset="0"/>
              </a:rPr>
              <a:t>watching this? </a:t>
            </a:r>
            <a:endParaRPr lang="en-GB" altLang="en-US" sz="2200" b="0" dirty="0">
              <a:latin typeface="Arial" charset="0"/>
              <a:cs typeface="Arial" charset="0"/>
            </a:endParaRPr>
          </a:p>
        </p:txBody>
      </p:sp>
      <p:grpSp>
        <p:nvGrpSpPr>
          <p:cNvPr id="7" name="Group 6"/>
          <p:cNvGrpSpPr/>
          <p:nvPr/>
        </p:nvGrpSpPr>
        <p:grpSpPr>
          <a:xfrm>
            <a:off x="179512" y="174522"/>
            <a:ext cx="2448272" cy="829518"/>
            <a:chOff x="179512" y="174522"/>
            <a:chExt cx="2448272" cy="829518"/>
          </a:xfrm>
        </p:grpSpPr>
        <p:sp>
          <p:nvSpPr>
            <p:cNvPr id="10" name="Rectangle 9"/>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
        <p:nvSpPr>
          <p:cNvPr id="4" name="Rectangle 3"/>
          <p:cNvSpPr/>
          <p:nvPr/>
        </p:nvSpPr>
        <p:spPr>
          <a:xfrm>
            <a:off x="468313" y="4509119"/>
            <a:ext cx="3603872" cy="338554"/>
          </a:xfrm>
          <a:prstGeom prst="rect">
            <a:avLst/>
          </a:prstGeom>
        </p:spPr>
        <p:txBody>
          <a:bodyPr wrap="none">
            <a:spAutoFit/>
          </a:bodyPr>
          <a:lstStyle/>
          <a:p>
            <a:r>
              <a:rPr lang="en-GB" sz="1600" dirty="0">
                <a:latin typeface="Arial" panose="020B0604020202020204" pitchFamily="34" charset="0"/>
                <a:cs typeface="Arial" panose="020B0604020202020204" pitchFamily="34" charset="0"/>
                <a:hlinkClick r:id="rId3"/>
              </a:rPr>
              <a:t>https://</a:t>
            </a:r>
            <a:r>
              <a:rPr lang="en-GB" sz="1600" dirty="0" smtClean="0">
                <a:latin typeface="Arial" panose="020B0604020202020204" pitchFamily="34" charset="0"/>
                <a:cs typeface="Arial" panose="020B0604020202020204" pitchFamily="34" charset="0"/>
                <a:hlinkClick r:id="rId3"/>
              </a:rPr>
              <a:t>youtu.be/NMbUAsmrisM?t=30</a:t>
            </a:r>
            <a:r>
              <a:rPr lang="en-GB" sz="1600" dirty="0" smtClean="0">
                <a:latin typeface="Arial" panose="020B0604020202020204" pitchFamily="34" charset="0"/>
                <a:cs typeface="Arial" panose="020B0604020202020204" pitchFamily="34" charset="0"/>
              </a:rPr>
              <a:t> </a:t>
            </a:r>
            <a:endParaRPr lang="en-GB" sz="16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5868726" y="1664532"/>
            <a:ext cx="3010218" cy="2457250"/>
          </a:xfrm>
          <a:prstGeom prst="rect">
            <a:avLst/>
          </a:prstGeom>
        </p:spPr>
      </p:pic>
      <p:pic>
        <p:nvPicPr>
          <p:cNvPr id="3" name="Picture 2">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661328"/>
            <a:ext cx="5062740" cy="2847791"/>
          </a:xfrm>
          <a:prstGeom prst="rect">
            <a:avLst/>
          </a:prstGeom>
        </p:spPr>
      </p:pic>
      <p:pic>
        <p:nvPicPr>
          <p:cNvPr id="8" name="Picture 7"/>
          <p:cNvPicPr>
            <a:picLocks noChangeAspect="1"/>
          </p:cNvPicPr>
          <p:nvPr/>
        </p:nvPicPr>
        <p:blipFill rotWithShape="1">
          <a:blip r:embed="rId6"/>
          <a:srcRect b="21275"/>
          <a:stretch/>
        </p:blipFill>
        <p:spPr>
          <a:xfrm>
            <a:off x="539552" y="1628775"/>
            <a:ext cx="5319710" cy="1368177"/>
          </a:xfrm>
          <a:prstGeom prst="rect">
            <a:avLst/>
          </a:prstGeom>
        </p:spPr>
      </p:pic>
      <p:pic>
        <p:nvPicPr>
          <p:cNvPr id="6" name="Picture 5"/>
          <p:cNvPicPr>
            <a:picLocks noChangeAspect="1"/>
          </p:cNvPicPr>
          <p:nvPr/>
        </p:nvPicPr>
        <p:blipFill>
          <a:blip r:embed="rId7"/>
          <a:stretch>
            <a:fillRect/>
          </a:stretch>
        </p:blipFill>
        <p:spPr>
          <a:xfrm>
            <a:off x="4170154" y="3481561"/>
            <a:ext cx="4684788" cy="1315591"/>
          </a:xfrm>
          <a:prstGeom prst="rect">
            <a:avLst/>
          </a:prstGeom>
        </p:spPr>
      </p:pic>
    </p:spTree>
    <p:extLst>
      <p:ext uri="{BB962C8B-B14F-4D97-AF65-F5344CB8AC3E}">
        <p14:creationId xmlns:p14="http://schemas.microsoft.com/office/powerpoint/2010/main" val="164542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395536" y="1268760"/>
            <a:ext cx="8604448" cy="5069393"/>
          </a:xfrm>
        </p:spPr>
        <p:txBody>
          <a:bodyPr/>
          <a:lstStyle/>
          <a:p>
            <a:r>
              <a:rPr lang="en-GB" altLang="en-US" sz="2200" dirty="0">
                <a:latin typeface="Arial" charset="0"/>
                <a:cs typeface="Arial" charset="0"/>
              </a:rPr>
              <a:t>Use divergent thinking </a:t>
            </a:r>
            <a:r>
              <a:rPr lang="en-GB" sz="2200" dirty="0" smtClean="0"/>
              <a:t>(</a:t>
            </a:r>
            <a:r>
              <a:rPr lang="en-GB" sz="2200" dirty="0"/>
              <a:t>e.g. brainstorming) to </a:t>
            </a:r>
            <a:r>
              <a:rPr lang="en-GB" sz="2200" b="1" dirty="0"/>
              <a:t>generate a broad range of </a:t>
            </a:r>
            <a:r>
              <a:rPr lang="en-GB" sz="2200" b="1" dirty="0" smtClean="0"/>
              <a:t>academic research </a:t>
            </a:r>
            <a:r>
              <a:rPr lang="en-GB" sz="2200" b="1" dirty="0"/>
              <a:t>questions</a:t>
            </a:r>
            <a:r>
              <a:rPr lang="en-GB" sz="2200" dirty="0"/>
              <a:t> (4+ recommended).</a:t>
            </a:r>
          </a:p>
          <a:p>
            <a:pPr lvl="1"/>
            <a:r>
              <a:rPr lang="en-GB" sz="2200" dirty="0"/>
              <a:t>These can be questions you might want to </a:t>
            </a:r>
            <a:r>
              <a:rPr lang="en-GB" sz="2200" dirty="0" smtClean="0"/>
              <a:t>follow-up </a:t>
            </a:r>
            <a:r>
              <a:rPr lang="en-GB" sz="2200" dirty="0"/>
              <a:t>on for your </a:t>
            </a:r>
            <a:r>
              <a:rPr lang="en-GB" sz="2200" dirty="0" smtClean="0"/>
              <a:t>project.</a:t>
            </a:r>
          </a:p>
          <a:p>
            <a:pPr lvl="1"/>
            <a:r>
              <a:rPr lang="en-GB" sz="2200" dirty="0" smtClean="0"/>
              <a:t>Or </a:t>
            </a:r>
            <a:r>
              <a:rPr lang="en-GB" sz="2200" dirty="0"/>
              <a:t>they might just be </a:t>
            </a:r>
            <a:r>
              <a:rPr lang="en-GB" sz="2200" dirty="0" smtClean="0"/>
              <a:t>about </a:t>
            </a:r>
            <a:r>
              <a:rPr lang="en-GB" sz="2200" dirty="0"/>
              <a:t>topics you’re interested in.</a:t>
            </a:r>
          </a:p>
          <a:p>
            <a:pPr lvl="1"/>
            <a:r>
              <a:rPr lang="en-GB" sz="2200" dirty="0"/>
              <a:t>If project-related, remember they are </a:t>
            </a:r>
            <a:r>
              <a:rPr lang="en-GB" sz="2200" b="1" dirty="0"/>
              <a:t>not final</a:t>
            </a:r>
            <a:r>
              <a:rPr lang="en-GB" sz="2200" dirty="0"/>
              <a:t>. Your project ideas are likely to change over the coming weeks and so will your research questions.</a:t>
            </a:r>
          </a:p>
          <a:p>
            <a:pPr lvl="1"/>
            <a:r>
              <a:rPr lang="en-GB" sz="2200" dirty="0"/>
              <a:t>Remember to </a:t>
            </a:r>
            <a:r>
              <a:rPr lang="en-GB" sz="2200" i="1" dirty="0"/>
              <a:t>suspend judgment</a:t>
            </a:r>
            <a:r>
              <a:rPr lang="en-GB" sz="2200" dirty="0"/>
              <a:t>, </a:t>
            </a:r>
            <a:r>
              <a:rPr lang="en-GB" sz="2200" i="1" dirty="0"/>
              <a:t>include the obvious</a:t>
            </a:r>
            <a:r>
              <a:rPr lang="en-GB" sz="2200" dirty="0"/>
              <a:t>, </a:t>
            </a:r>
            <a:r>
              <a:rPr lang="en-GB" sz="2200" i="1" dirty="0"/>
              <a:t>go for quantity</a:t>
            </a:r>
            <a:r>
              <a:rPr lang="en-GB" sz="2200" dirty="0"/>
              <a:t> </a:t>
            </a:r>
            <a:r>
              <a:rPr lang="en-GB" sz="2200" i="1" dirty="0"/>
              <a:t>and avoid editing</a:t>
            </a:r>
            <a:r>
              <a:rPr lang="en-GB" sz="2200" dirty="0"/>
              <a:t>.</a:t>
            </a:r>
            <a:endParaRPr lang="en-GB" altLang="en-US" sz="2200" dirty="0">
              <a:latin typeface="Arial" charset="0"/>
              <a:cs typeface="Arial" charset="0"/>
            </a:endParaRPr>
          </a:p>
          <a:p>
            <a:r>
              <a:rPr lang="en-GB" altLang="en-US" sz="2200" dirty="0">
                <a:latin typeface="Arial" charset="0"/>
                <a:cs typeface="Arial" charset="0"/>
              </a:rPr>
              <a:t>Post one of your research questions: </a:t>
            </a:r>
            <a:r>
              <a:rPr lang="en-GB" altLang="en-US" sz="2200" dirty="0">
                <a:latin typeface="Arial" charset="0"/>
                <a:cs typeface="Arial" charset="0"/>
                <a:hlinkClick r:id="rId2"/>
              </a:rPr>
              <a:t>https://pollev.com/stephann</a:t>
            </a:r>
            <a:r>
              <a:rPr lang="en-GB" altLang="en-US" sz="2200" dirty="0">
                <a:latin typeface="Arial" charset="0"/>
                <a:cs typeface="Arial" charset="0"/>
              </a:rPr>
              <a:t> </a:t>
            </a:r>
          </a:p>
          <a:p>
            <a:endParaRPr lang="en-GB" altLang="en-US"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18</a:t>
            </a:fld>
            <a:endParaRPr lang="en-GB">
              <a:solidFill>
                <a:prstClr val="black">
                  <a:tint val="75000"/>
                </a:prstClr>
              </a:solidFill>
            </a:endParaRPr>
          </a:p>
        </p:txBody>
      </p:sp>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
        <p:nvSpPr>
          <p:cNvPr id="8194" name="Title 1"/>
          <p:cNvSpPr>
            <a:spLocks noGrp="1"/>
          </p:cNvSpPr>
          <p:nvPr>
            <p:ph type="title"/>
          </p:nvPr>
        </p:nvSpPr>
        <p:spPr>
          <a:xfrm>
            <a:off x="2051720" y="305997"/>
            <a:ext cx="6479951" cy="647700"/>
          </a:xfrm>
        </p:spPr>
        <p:txBody>
          <a:bodyPr>
            <a:normAutofit/>
          </a:bodyPr>
          <a:lstStyle/>
          <a:p>
            <a:pPr eaLnBrk="1" hangingPunct="1"/>
            <a:r>
              <a:rPr lang="en-GB" altLang="en-US" sz="2600" dirty="0">
                <a:latin typeface="Arial" charset="0"/>
                <a:cs typeface="Arial" charset="0"/>
              </a:rPr>
              <a:t>Activity: Generating research questions</a:t>
            </a:r>
          </a:p>
        </p:txBody>
      </p:sp>
    </p:spTree>
    <p:extLst>
      <p:ext uri="{BB962C8B-B14F-4D97-AF65-F5344CB8AC3E}">
        <p14:creationId xmlns:p14="http://schemas.microsoft.com/office/powerpoint/2010/main" val="3288685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Creativity in design and build projects</a:t>
            </a:r>
          </a:p>
        </p:txBody>
      </p:sp>
      <p:sp>
        <p:nvSpPr>
          <p:cNvPr id="27651" name="Content Placeholder 2"/>
          <p:cNvSpPr>
            <a:spLocks noGrp="1"/>
          </p:cNvSpPr>
          <p:nvPr>
            <p:ph idx="1"/>
          </p:nvPr>
        </p:nvSpPr>
        <p:spPr>
          <a:xfrm>
            <a:off x="467544" y="1628800"/>
            <a:ext cx="8567737" cy="5229200"/>
          </a:xfrm>
        </p:spPr>
        <p:txBody>
          <a:bodyPr/>
          <a:lstStyle/>
          <a:p>
            <a:r>
              <a:rPr lang="en-GB" altLang="en-US" sz="2200" dirty="0">
                <a:latin typeface="Arial" charset="0"/>
                <a:cs typeface="Arial" charset="0"/>
              </a:rPr>
              <a:t>Design and build projects should involve research, when:</a:t>
            </a:r>
          </a:p>
          <a:p>
            <a:pPr lvl="1"/>
            <a:r>
              <a:rPr lang="en-GB" altLang="en-US" dirty="0">
                <a:latin typeface="Arial" charset="0"/>
                <a:cs typeface="Arial" charset="0"/>
              </a:rPr>
              <a:t>Gathering user requirements</a:t>
            </a:r>
          </a:p>
          <a:p>
            <a:pPr lvl="1"/>
            <a:r>
              <a:rPr lang="en-GB" altLang="en-US" dirty="0">
                <a:latin typeface="Arial" charset="0"/>
                <a:cs typeface="Arial" charset="0"/>
              </a:rPr>
              <a:t>Evaluating the success of the technology you design</a:t>
            </a:r>
          </a:p>
          <a:p>
            <a:pPr lvl="1"/>
            <a:r>
              <a:rPr lang="en-GB" altLang="en-US" dirty="0">
                <a:latin typeface="Arial" charset="0"/>
                <a:cs typeface="Arial" charset="0"/>
              </a:rPr>
              <a:t>Perhaps even applying a new design methodology</a:t>
            </a:r>
          </a:p>
          <a:p>
            <a:r>
              <a:rPr lang="en-GB" altLang="en-US" sz="2200" dirty="0">
                <a:latin typeface="Arial" charset="0"/>
                <a:cs typeface="Arial" charset="0"/>
              </a:rPr>
              <a:t>They should demonstrate not just technical skills, but also:</a:t>
            </a:r>
          </a:p>
          <a:p>
            <a:pPr lvl="1"/>
            <a:r>
              <a:rPr lang="en-GB" altLang="en-US" dirty="0">
                <a:latin typeface="Arial" charset="0"/>
                <a:cs typeface="Arial" charset="0"/>
              </a:rPr>
              <a:t>Analysis, explanation, argument, justification, critical evaluation and </a:t>
            </a:r>
            <a:r>
              <a:rPr lang="en-GB" altLang="en-US" b="1" dirty="0">
                <a:latin typeface="Arial" charset="0"/>
                <a:cs typeface="Arial" charset="0"/>
              </a:rPr>
              <a:t>new knowledge creation </a:t>
            </a:r>
            <a:r>
              <a:rPr lang="en-GB" altLang="en-US" dirty="0">
                <a:latin typeface="Arial" charset="0"/>
                <a:cs typeface="Arial" charset="0"/>
              </a:rPr>
              <a:t>(Oates, 2006)</a:t>
            </a:r>
          </a:p>
          <a:p>
            <a:pPr lvl="1"/>
            <a:r>
              <a:rPr lang="en-GB" altLang="en-US" i="1" dirty="0">
                <a:latin typeface="Arial" charset="0"/>
                <a:cs typeface="Arial" charset="0"/>
              </a:rPr>
              <a:t>“You can therefore claim to be doing research rather than ‘normal’ design and creation through the </a:t>
            </a:r>
            <a:r>
              <a:rPr lang="en-GB" altLang="en-US" b="1" i="1" dirty="0">
                <a:latin typeface="Arial" charset="0"/>
                <a:cs typeface="Arial" charset="0"/>
              </a:rPr>
              <a:t>novelty</a:t>
            </a:r>
            <a:r>
              <a:rPr lang="en-GB" altLang="en-US" i="1" dirty="0">
                <a:latin typeface="Arial" charset="0"/>
                <a:cs typeface="Arial" charset="0"/>
              </a:rPr>
              <a:t> and </a:t>
            </a:r>
            <a:r>
              <a:rPr lang="en-GB" altLang="en-US" b="1" i="1" dirty="0">
                <a:latin typeface="Arial" charset="0"/>
                <a:cs typeface="Arial" charset="0"/>
              </a:rPr>
              <a:t>risk-taking</a:t>
            </a:r>
            <a:r>
              <a:rPr lang="en-GB" altLang="en-US" i="1" dirty="0">
                <a:latin typeface="Arial" charset="0"/>
                <a:cs typeface="Arial" charset="0"/>
              </a:rPr>
              <a:t> or your software </a:t>
            </a:r>
            <a:r>
              <a:rPr lang="en-GB" altLang="en-US" b="1" i="1" dirty="0">
                <a:latin typeface="Arial" charset="0"/>
                <a:cs typeface="Arial" charset="0"/>
              </a:rPr>
              <a:t>product</a:t>
            </a:r>
            <a:r>
              <a:rPr lang="en-GB" altLang="en-US" i="1" dirty="0">
                <a:latin typeface="Arial" charset="0"/>
                <a:cs typeface="Arial" charset="0"/>
              </a:rPr>
              <a:t> or the </a:t>
            </a:r>
            <a:r>
              <a:rPr lang="en-GB" altLang="en-US" b="1" i="1" dirty="0">
                <a:latin typeface="Arial" charset="0"/>
                <a:cs typeface="Arial" charset="0"/>
              </a:rPr>
              <a:t>process</a:t>
            </a:r>
            <a:r>
              <a:rPr lang="en-GB" altLang="en-US" i="1" dirty="0">
                <a:latin typeface="Arial" charset="0"/>
                <a:cs typeface="Arial" charset="0"/>
              </a:rPr>
              <a:t> used”</a:t>
            </a:r>
            <a:r>
              <a:rPr lang="en-GB" altLang="en-US" dirty="0">
                <a:latin typeface="Arial" charset="0"/>
                <a:cs typeface="Arial" charset="0"/>
              </a:rPr>
              <a:t> (Oates, 2006, p. 114).</a:t>
            </a:r>
          </a:p>
          <a:p>
            <a:r>
              <a:rPr lang="en-GB" altLang="en-US" sz="2200" dirty="0">
                <a:latin typeface="Arial" charset="0"/>
                <a:cs typeface="Arial" charset="0"/>
              </a:rPr>
              <a:t>If good design and build projects involve research…</a:t>
            </a:r>
          </a:p>
          <a:p>
            <a:pPr lvl="1"/>
            <a:r>
              <a:rPr lang="en-GB" altLang="en-US" dirty="0">
                <a:latin typeface="Arial" charset="0"/>
                <a:cs typeface="Arial" charset="0"/>
              </a:rPr>
              <a:t>And both design and research are partly creative activities…</a:t>
            </a:r>
          </a:p>
          <a:p>
            <a:pPr marL="457200" lvl="1" indent="0">
              <a:buNone/>
            </a:pPr>
            <a:r>
              <a:rPr lang="en-GB" altLang="en-US" dirty="0">
                <a:latin typeface="Arial" charset="0"/>
                <a:cs typeface="Arial" charset="0"/>
              </a:rPr>
              <a:t>	…Then creativity is important (perhaps undervalued) in design 	and build projects!</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19</a:t>
            </a:fld>
            <a:endParaRPr lang="en-GB">
              <a:solidFill>
                <a:prstClr val="black">
                  <a:tint val="75000"/>
                </a:prstClr>
              </a:solidFill>
            </a:endParaRPr>
          </a:p>
        </p:txBody>
      </p:sp>
      <p:grpSp>
        <p:nvGrpSpPr>
          <p:cNvPr id="5" name="Group 4"/>
          <p:cNvGrpSpPr/>
          <p:nvPr/>
        </p:nvGrpSpPr>
        <p:grpSpPr>
          <a:xfrm>
            <a:off x="179512" y="174522"/>
            <a:ext cx="2448272" cy="829518"/>
            <a:chOff x="179512" y="174522"/>
            <a:chExt cx="2448272" cy="829518"/>
          </a:xfrm>
        </p:grpSpPr>
        <p:sp>
          <p:nvSpPr>
            <p:cNvPr id="6" name="Rectangle 5"/>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564947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par>
                                <p:cTn id="27" presetID="1" presetClass="entr" presetSubtype="0" fill="hold" grpId="0" nodeType="with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rgbClr val="969696"/>
                                      </p:to>
                                    </p:animClr>
                                  </p:subTnLst>
                                </p:cTn>
                              </p:par>
                              <p:par>
                                <p:cTn id="29" presetID="1" presetClass="entr" presetSubtype="0" fill="hold" grpId="0" nodeType="with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bwMode="auto">
          <a:xfrm>
            <a:off x="467544" y="2060848"/>
            <a:ext cx="8496944"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sz="2000">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Arial" charset="0"/>
                <a:cs typeface="Arial" charset="0"/>
              </a:defRPr>
            </a:lvl4pPr>
            <a:lvl5pPr marL="2057400" indent="-228600" eaLnBrk="0" hangingPunct="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eaLnBrk="1" fontAlgn="base" hangingPunct="1">
              <a:spcAft>
                <a:spcPct val="0"/>
              </a:spcAft>
              <a:buFont typeface="Arial" charset="0"/>
              <a:buNone/>
            </a:pPr>
            <a:r>
              <a:rPr lang="en-GB" altLang="en-US" sz="2800" b="1" dirty="0">
                <a:solidFill>
                  <a:schemeClr val="bg1"/>
                </a:solidFill>
              </a:rPr>
              <a:t>Introduction to creativity</a:t>
            </a:r>
          </a:p>
          <a:p>
            <a:pPr eaLnBrk="1" fontAlgn="base" hangingPunct="1">
              <a:spcAft>
                <a:spcPct val="0"/>
              </a:spcAft>
              <a:buNone/>
            </a:pPr>
            <a:r>
              <a:rPr lang="en-GB" altLang="en-US" sz="2800" b="1" dirty="0">
                <a:solidFill>
                  <a:schemeClr val="bg1">
                    <a:lumMod val="75000"/>
                  </a:schemeClr>
                </a:solidFill>
              </a:rPr>
              <a:t>Creativity in the research process</a:t>
            </a:r>
          </a:p>
          <a:p>
            <a:pPr eaLnBrk="1" fontAlgn="base" hangingPunct="1">
              <a:spcAft>
                <a:spcPct val="0"/>
              </a:spcAft>
              <a:buNone/>
            </a:pPr>
            <a:r>
              <a:rPr lang="en-GB" altLang="en-US" sz="2800" b="1" dirty="0">
                <a:solidFill>
                  <a:schemeClr val="bg1">
                    <a:lumMod val="75000"/>
                  </a:schemeClr>
                </a:solidFill>
              </a:rPr>
              <a:t>Creativity techniques (applied to research)</a:t>
            </a:r>
          </a:p>
          <a:p>
            <a:pPr eaLnBrk="1" fontAlgn="base" hangingPunct="1">
              <a:spcAft>
                <a:spcPct val="0"/>
              </a:spcAft>
              <a:buNone/>
            </a:pPr>
            <a:r>
              <a:rPr lang="en-GB" altLang="en-US" sz="2800" b="1" dirty="0">
                <a:solidFill>
                  <a:schemeClr val="bg1">
                    <a:lumMod val="75000"/>
                  </a:schemeClr>
                </a:solidFill>
              </a:rPr>
              <a:t>Digital creativity support tools (for after session)</a:t>
            </a:r>
          </a:p>
          <a:p>
            <a:pPr eaLnBrk="1" fontAlgn="base" hangingPunct="1">
              <a:spcAft>
                <a:spcPct val="0"/>
              </a:spcAft>
              <a:buNone/>
            </a:pPr>
            <a:r>
              <a:rPr lang="en-GB" altLang="en-US" sz="2800" b="1" dirty="0">
                <a:solidFill>
                  <a:schemeClr val="bg1">
                    <a:lumMod val="75000"/>
                  </a:schemeClr>
                </a:solidFill>
              </a:rPr>
              <a:t>Creativity strategies</a:t>
            </a:r>
          </a:p>
          <a:p>
            <a:pPr eaLnBrk="1" fontAlgn="base" hangingPunct="1">
              <a:spcAft>
                <a:spcPct val="0"/>
              </a:spcAft>
              <a:buNone/>
            </a:pPr>
            <a:endParaRPr lang="en-GB" altLang="en-US" sz="2800" b="1" dirty="0">
              <a:solidFill>
                <a:prstClr val="black"/>
              </a:solidFill>
            </a:endParaRPr>
          </a:p>
          <a:p>
            <a:pPr eaLnBrk="1" fontAlgn="base" hangingPunct="1">
              <a:spcAft>
                <a:spcPct val="0"/>
              </a:spcAft>
              <a:buFont typeface="Arial" charset="0"/>
              <a:buNone/>
            </a:pPr>
            <a:endParaRPr lang="en-GB" altLang="en-US" sz="2800" b="1" dirty="0">
              <a:solidFill>
                <a:prstClr val="black"/>
              </a:solidFill>
            </a:endParaRPr>
          </a:p>
        </p:txBody>
      </p:sp>
    </p:spTree>
    <p:extLst>
      <p:ext uri="{BB962C8B-B14F-4D97-AF65-F5344CB8AC3E}">
        <p14:creationId xmlns:p14="http://schemas.microsoft.com/office/powerpoint/2010/main" val="698854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Creativity in design and build projects</a:t>
            </a:r>
          </a:p>
        </p:txBody>
      </p:sp>
      <p:sp>
        <p:nvSpPr>
          <p:cNvPr id="27651" name="Content Placeholder 2"/>
          <p:cNvSpPr>
            <a:spLocks noGrp="1"/>
          </p:cNvSpPr>
          <p:nvPr>
            <p:ph idx="1"/>
          </p:nvPr>
        </p:nvSpPr>
        <p:spPr>
          <a:xfrm>
            <a:off x="467544" y="3180917"/>
            <a:ext cx="8567737" cy="3528392"/>
          </a:xfrm>
        </p:spPr>
        <p:txBody>
          <a:bodyPr/>
          <a:lstStyle/>
          <a:p>
            <a:r>
              <a:rPr lang="en-GB" altLang="en-US" sz="2200" dirty="0">
                <a:latin typeface="Arial" charset="0"/>
                <a:cs typeface="Arial" charset="0"/>
              </a:rPr>
              <a:t>Design is an inherently creative process. Why?</a:t>
            </a:r>
          </a:p>
          <a:p>
            <a:pPr lvl="1"/>
            <a:r>
              <a:rPr lang="en-GB" altLang="en-US" sz="2200" dirty="0">
                <a:latin typeface="Arial" charset="0"/>
                <a:cs typeface="Arial" charset="0"/>
              </a:rPr>
              <a:t>You might design an </a:t>
            </a:r>
            <a:r>
              <a:rPr lang="en-GB" altLang="en-US" sz="2200" b="1" dirty="0">
                <a:latin typeface="Arial" charset="0"/>
                <a:cs typeface="Arial" charset="0"/>
              </a:rPr>
              <a:t>original product </a:t>
            </a:r>
            <a:r>
              <a:rPr lang="en-GB" altLang="en-US" sz="2200" dirty="0">
                <a:latin typeface="Arial" charset="0"/>
                <a:cs typeface="Arial" charset="0"/>
              </a:rPr>
              <a:t>that has not been created before (e.g. </a:t>
            </a:r>
            <a:r>
              <a:rPr lang="en-GB" altLang="en-US" sz="2200" dirty="0" err="1">
                <a:latin typeface="Arial" charset="0"/>
                <a:cs typeface="Arial" charset="0"/>
              </a:rPr>
              <a:t>Shazaam</a:t>
            </a:r>
            <a:r>
              <a:rPr lang="en-GB" altLang="en-US" sz="2200" dirty="0">
                <a:latin typeface="Arial" charset="0"/>
                <a:cs typeface="Arial" charset="0"/>
              </a:rPr>
              <a:t> service/app)</a:t>
            </a:r>
          </a:p>
          <a:p>
            <a:pPr lvl="1"/>
            <a:r>
              <a:rPr lang="en-GB" altLang="en-US" sz="2200" dirty="0">
                <a:latin typeface="Arial" charset="0"/>
                <a:cs typeface="Arial" charset="0"/>
              </a:rPr>
              <a:t>You might design a product that incorporates an </a:t>
            </a:r>
            <a:r>
              <a:rPr lang="en-GB" altLang="en-US" sz="2200" b="1" dirty="0">
                <a:latin typeface="Arial" charset="0"/>
                <a:cs typeface="Arial" charset="0"/>
              </a:rPr>
              <a:t>original way </a:t>
            </a:r>
            <a:r>
              <a:rPr lang="en-GB" altLang="en-US" sz="2200" dirty="0">
                <a:latin typeface="Arial" charset="0"/>
                <a:cs typeface="Arial" charset="0"/>
              </a:rPr>
              <a:t>of supporting users’ tasks (e.g. Nest learning thermostat)</a:t>
            </a:r>
          </a:p>
          <a:p>
            <a:pPr lvl="1"/>
            <a:r>
              <a:rPr lang="en-GB" altLang="en-US" sz="2200" dirty="0">
                <a:latin typeface="Arial" charset="0"/>
                <a:cs typeface="Arial" charset="0"/>
              </a:rPr>
              <a:t>You might follow and </a:t>
            </a:r>
            <a:r>
              <a:rPr lang="en-GB" altLang="en-US" sz="2200" b="1" dirty="0">
                <a:latin typeface="Arial" charset="0"/>
                <a:cs typeface="Arial" charset="0"/>
              </a:rPr>
              <a:t>original design process</a:t>
            </a:r>
            <a:r>
              <a:rPr lang="en-GB" altLang="en-US" sz="2200" dirty="0">
                <a:latin typeface="Arial" charset="0"/>
                <a:cs typeface="Arial" charset="0"/>
              </a:rPr>
              <a:t>, e.g. a:</a:t>
            </a:r>
          </a:p>
          <a:p>
            <a:pPr lvl="2"/>
            <a:r>
              <a:rPr lang="en-GB" altLang="en-US" sz="2200" dirty="0">
                <a:latin typeface="Arial" charset="0"/>
                <a:cs typeface="Arial" charset="0"/>
              </a:rPr>
              <a:t>New hybrid of established design methodologies </a:t>
            </a:r>
          </a:p>
          <a:p>
            <a:pPr lvl="2"/>
            <a:r>
              <a:rPr lang="en-GB" altLang="en-US" sz="2200" dirty="0">
                <a:latin typeface="Arial" charset="0"/>
                <a:cs typeface="Arial" charset="0"/>
              </a:rPr>
              <a:t>New process altogether</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20</a:t>
            </a:fld>
            <a:endParaRPr lang="en-GB">
              <a:solidFill>
                <a:prstClr val="black">
                  <a:tint val="75000"/>
                </a:prstClr>
              </a:solidFill>
            </a:endParaRPr>
          </a:p>
        </p:txBody>
      </p:sp>
      <p:pic>
        <p:nvPicPr>
          <p:cNvPr id="2050" name="Picture 2" descr="http://iphoneexpand.com/wp-content/uploads/29-shazam-320-100.jpg"/>
          <p:cNvPicPr>
            <a:picLocks noChangeAspect="1" noChangeArrowheads="1"/>
          </p:cNvPicPr>
          <p:nvPr/>
        </p:nvPicPr>
        <p:blipFill rotWithShape="1">
          <a:blip r:embed="rId2">
            <a:extLst>
              <a:ext uri="{28A0092B-C50C-407E-A947-70E740481C1C}">
                <a14:useLocalDpi xmlns:a14="http://schemas.microsoft.com/office/drawing/2010/main" val="0"/>
              </a:ext>
            </a:extLst>
          </a:blip>
          <a:srcRect b="24684"/>
          <a:stretch/>
        </p:blipFill>
        <p:spPr bwMode="auto">
          <a:xfrm>
            <a:off x="6746163" y="0"/>
            <a:ext cx="2397837" cy="270892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data:image/jpeg;base64,/9j/4AAQSkZJRgABAQAAAQABAAD/2wCEAAkGBxQTEhUSEhQUFBQUFBcXFxUXFRQUFBcYFBQWFxYVFBYYHCggGBwlHRQUITEhJSkrLi4uFx8zODMsNygtLisBCgoKDg0OGxAQGiwkICQvLCw3LCw1LCwsLy80LSwsLC42LC00LCwtLCwsLCwtLCwsNCwsLSwsLCwsLCwsLCwsLP/AABEIAKgBLAMBIgACEQEDEQH/xAAcAAABBQEBAQAAAAAAAAAAAAAAAwQFBgcCAQj/xABLEAABAwICBQgGBQgKAQUAAAABAAIDBBESIQUGMUFRBxMiYXGBkaEUMkJSscEWI6LR0lNUYnKSlLLwJDM1Q3OCk7Ph8dMVJSZkwv/EABoBAQACAwEAAAAAAAAAAAAAAAADBAECBQb/xAAxEQACAgECAggEBgMAAAAAAAAAAQIDEQQSITEFExQiQVGBsWFxocEyM5HR4fFCUvD/2gAMAwEAAhEDEQA/ANxQhCAEIQgBCZ6U0i2Ft3XJJs1o2uO2w4dqrlRrLMPZjHV0nedxfwQFvQs/n11nb7MX7LvxKMm5R6hvsRHucPmgNTQsfk5Vqkf3MP2/vTGflmqQbCCA263/AHoDbkLB3cs9X+RiHefuXdNy2VLT06eJ4v77mm3AEC3kgN1Qq3qTrnBpKMviux7LCSJ1sTL7Dlk5pzsR8clZEAIQhACEIQAhCEAIQhACEIQAhCEAIQhACEIQAhCEAIQhACEIQAhCEAIQhACEIQFV1jlvPb3IwOwuJJ+DVXKyRS2sl21El7dINI7LWz8Cq3VzICPr5bAnhn1qrz1wdGJML2ggENcAHWJy32zuDtU7WyqBrZdqAaT08hBwtbfrmpv/ACKFrqN8RDZBYuaHCzmuu0kgG7SRuPgiqlxOJ8E2cgOXFJuK7KScUBd+RmudHpWJoOUzZI3DcQI3PHmwL6TXzByS/wBr0n68n+xKvp9ACEIQAhCEAIQhACEIQAhCCgBCS50n1RfrOQ/5SE0gHrOJ6hs8vmUA5dKBtIHeuPSW8fAEqKn0kG+qwd5+Q+9RNVrJI3YGeDvxIC1+lN4+II+S6ZO07HDxWfTa6zN9mM9zh/8ApJDlDbslgy4tcD9lw+aA0pCpejNb6eUgRTYHH2H9HuAdke4qwQ6WtlILfpDNvfvCAlELljwRcG4O8bF0gBCEIAQhCAEIQgBc4xxCa6UqCxlxvIF+F96gJntHWTtKinZtJq6XPiR2tkAnq+YvhxtbGTttiucwCD7Wy4UZUajQgkGpjb0cNvRn7i4YwTKSTc2xXOwcFxU1mGsjeBezmm17Xt/0rC/TQJuYBe1riVwyuTbIbLm//SmqjKyOUivdONUtsmVym5LWyAltW6wNs4LXyBuLybM1xXcjfOANFaQLgm9OHB1s8J+t2K0DWXmm9GEAX2c47M97epJfTZ/5Bv8AqH8Cl7PY/AheqqXiVgcizcQd6RT5X6PoPROI3uRz+dtg4BRldyGNLy41jm4s7R0lox1NHO5K9fTZ/wCQb/qH8CPps/8AIN/1D+BZ7PZ5GO11efuZ8OQlmf8ATpcv/qny+tTmm5E44JI3OrWvLnFrWS0mNjjhJsWiUbgTtGxXGo1qxlpdTtJbs+tdvtt6OexeT60B7mufSsJYbsJkPROWY6PUE7PZ5DtdXn7me6A0GKPWSngD2PBvJdkfNR/WU0psxmJ1hlxO1b8sMg0hzus0EzmiMCPMXuAG0s2dyBYLWJtZYmjFZ5Z71gB2gE3I7lBJqLwy1BOazEm0LxjgQCNhFx3r1DAIQhACEIQAhC5e8AXOwIAkeALlION83dzfvSHPXOI/5R8yuHzdeaAVml7hwHzUdUzryoqVD1lWgOa2pUfJR48sdiGB7rgWDXNLhYl2ZsBttt25JlX1igavSbwbh7gcsw4g9H1fDcgJep0UyznGRzgGPf0GsNgIi9pdd+8gjo3GXrC6o1TUJzWaZlP97JtLvXftIsXbdtsrqAqKhAdzzKS0Pr1PSkNxc7H+SeSbD9B+1nmOpVWoqydiaFyA+htVtco5m85Tu2f1kDrBzb9W7tGRV90fXsmbiYe0bweBC+QqGufDI2WJxY9uwjzBG8HeCtc1N12xWlblI2wlivk4cW33cDu2FAbWhNtHVrJo2yRm7XD+QU5QAhCEAIQhAN66nxxuZe1xkeBGYPiAs9q6tzHmN4LXtOYPxHEHitKUPrFoBlUzPoyN9SQDMdR4t6lDbXu4rmWKLtjw+RmE9RirIRlm63aLnbx2/BWvmVTJ6SSHSNNFMLPDx1gguNiDwKv0zMrK9o87MHL6Qa6zJDzx4j1DYkjTp/WyMibjkcGtG8m3cOKhxV8/h5vpBxsxrcy4i+3ryPULX61asuUEU6tPKx/A6c5u7NKxsa69iDbbbd2+KnKfU9joyJycbtmBxHNkZgtPtOvbM5brbb18skpZuanFyQcDwLNlaM7t4PG9veMtleGrblx5FqzRR293n7i/oyPRlJxxhwBGYK65hXdxztpl1bT4tOMZxbHfswG60PWiTBHYbLEeSo9c22sMY/Rj/wBsq664R4oXW2gX8FwdX+Yz1PR/5US+6HfighcdpijPiwFPFG6tvvSU52/URf7bVJKdFZ8wQhCGAQhCAFFaQqbuwey3N3buCf1k4Yxzz7IJVTmqbNF/Wd0nfIfzwQEk6p3/AM9iaT1ii5q1R1RX9aAkaqtUTJK6Q4WC58h2ncm8LnSuwg2AzceA+9T1KxjLN2NvnxPWVDbcocFzLNGmdnF8iNj0CXAlxLrWvbJovsudvwQ7QMXuM7xi/iUm/SbIyQLua5pBA436JF+GXiVB1emz7IHfcqhbf5yOtRpf9Yr1G9bq9Db1I/2MPmFV9Y9ScDsNzG7CHWBxtGIXAcDmD3q0UelMUrBKWhhcMTrHJt8/JJ6R0oJppJDlieSL8NjR4AKt2hpZjJ5LnZFKW2cE1jy/TivUyHSejpID0xkdjhm09+49RTK61uto2vaQQCDtBzB7Vm+sGhzTuuLmNxyJ2tPuu+R3q/pdZ1j2T4P3OTrujnSusr4x+q/gjLpzo+sdFI2Rm1vgRvaeopoCulfOUbtyba0APawn6qfZf2X8Oq+zt7Vra+TtVa8tcYr2v0mng4cPC/cvpfVDS3pNLHJ7VsLv1m5FATSEIQAhCEALxI1dQGNue4cSoWaveT6xHZkAo52KJJCpz5FJ13P/AL5RjiIh4vert6GqVrFoyeTSlBVWxxslYx7ha7en0XOG8dK11p/MqxTdhcCrqdO3LiVXTGrUVSGiZpOAkgglpzGYuM7HLLqCidRtXI4ZudGIuaHtBJNukbEgbr4W7OpX58XAX8FB6Kp5Wnpstkc8TfmVHfmclJPGPrwM0R6tNP8AoTpqT0gyPe43Di1vAWF/mFyaNtXTc3MC7BKLHE5rrsIc04mkG+dtuaeaJp3sDwQOk8kWc05WA4rvQtK9jXBwGby7JwOWFo+S5GionXZXNp5alu+eVjJ0NRNShKKfLGBFtDYADIDJe+hqaEPUjmF6Drzi9lMP0xHh1kYP0I/9oq86fF2OHUqTrY/DrKDwji84nBXfSHSZ2rmamWZHc0UdsELcmVceafTvNzGcTL+47cOx1/2grusldUvpnsnZtYcxsDhvaeoj5LVKSoEjGyNza9oc3scLj4qSme5YIb4bZZ8xZCEKYgBCEICD1pns1kfvvF+xufyt3ql6Rrum7qNvDJWLWqf69g92Nx8SPuKzmorNp4oB/UVyjKmu60xqKtN6CTHMxp2Yrnsb0vksSltTZtCLlJRXiXrRUWBgB2nN3ad3cu6urts2pGOTLtURV1VyVwbbnzfieqp06XdXJCs9QSbDMn5ps+mfiw4Ti4b9tviCldEQNklDXythGZ5x1iARmNpCs0WrIkD3x10cmBvStG11gCXgE48swVFCqVqyvt9ye3UQpeG8ej+yKg2kkdsaTt+yQD5keKbysLTZwIPAqzaB0W+SF1RLUinhxkYiAcTic9tgMz5KP1o0Q+nkbieJWvYDHIMrtFhYjqFvFRzoar34f0/skr1MZWuvKz6+/IYUs/snu+5N9NUDZY3NdscLE8D7Lh1g/BcAqRPSb2haQk/DmiWyC5PkzH5YixzmOyc0kHtGS8CmNb4MNRiHtsDu8XafgFDhenqs6yCl5nidRV1VsoeTFqWbA9rx7JB+/wAlvfJFpHpTQ3yNpG9+Rt4A96wALWOSupIqIT78Rafs/hKkITdwV6koH3CVQAhCEBCafms5oOwtNu2+fyTRkgA/nvU3pOgbMwsdlvDhtadxCpmmY5Kdt5chs5xubHW4+6e3zVaxOLci3Q1JKIrpCvwNcQbZZdo2HtV1pn4mNcdpaD4hYnFrBHNWQUpu7npmMNsgGudYm/cdi28BbUJ82NVtykuZ6kZ6Vj7F7QbbL7r2PyHgqVyna6PoWsigtz8oLsRFxGwG2LDvcTkL5ZHbsOZxa66Tidzpmmtcf1jLxG+YBBAAuOFstisYKeTfP/TItnNt/wCzf4i66p6GOMlzGhpO0i+faoPV7WxlRQemEYS0OEjAb2e3ItB4G7SOpwVXn1jqZSXNc8C+QjBwjgLjae1UtVrYafCabb8EXdLobNQm44SXizTUKoao6yOlfzEpu4glrthNtrXd2d+oq3qbT3xvhviRajTzonsnzMA5RHW1gceEcH8K0iADAN+SzXlH/t+T/Ch/gC07R0fQHYFFf+Imo/B6ld1ijuxyufJ/NioICdoDm/sPc0eQCrmnoOiVJ8mFRemki3xTO8HgOHniTTvEmhqOMMlyQhCtlIEIQgKDrpJaod/g/esvnqFpvKG3DPE7c5jh4Fv/ACsfqpbEjgbeCA9nqEpq9N/SW9jv4SomaZJ6OrubnjcfeAPY7o381Hcm65JeTJtNJRui35r3NSM3Ry4fJQxcntM+47ExmFiQvMTllJntq44bR4XK56V/oWj2U+yap6UnENyuPDC39pVGgqBHIyRzcYY4OwE2BtmATbZeyc6e0u6qmMzxhuAA0G4aANgO/O571vVZGEJP/J8PTx/YiuqlZZBNd1cX8X4L7jvVrRMlU7AXubTx9KQlxwNG3IHLEc892ZXutumGzyNbELQwtwR9YFul2ZC3UE50Jrb6PB6OadkjSXFxc62LEdjhhN9w7lH6d0uyfBgp44MN74LdK9ttmjZbzUkpVqnbGXF8+f6ehHGFstTunDurOOK9XjnlkSpCn9UfzvTABSB6LewKtAuWeRQNef6yP9V38SrgUxrbPiqCB7DQ3vPSPxCiWhek0kdtEU/I8Z0hJS1M2vP24HoWm8m4tJTHt+DlmoC1bUCnwyQg+xFc9pwj5lWSmbVRvT0KKoHKTaUB0hCEA1rqrmxxJ2BV7StO+ZpDnuAIzbezT1Fuw96d6enwytB2YcvErlkl1Vsk3LBaqjhbjKxqtJDpOjmaLxtqIw4729P1j1Z2W6hV6Wla4ffmPNOKCvwObG85E2bc3PVnw3d63hLbwZi2G7vIznl20JITFWNaXRNjMUpHsWcXMceDTjcCd1hxWfaT1nnmiEbxFhkdfoA84XNIGYxnaQMrbrCwyX0tVPfsbGHgje4NGd8rWP8AJURS6Eiifz0VBSxy3N3tbE1+dsw4Nvnnf5qxkqtFb1N1Vmj0O+F4wzTudNgORabMDGO4Etibcbi4qnw6TfC5zbWcDZ7XBwOQc3C6xBHrE9tlt1K95aS9gab5AOxXFhY33b8lEVmjxMQ6aigkcBtfzbyOoEtzVHVaTrpKaeGjrdH9Ix00ZV2R3RfH1KbyeUz5qn0gj6uPES7YC9wIwjj6xJ4WHFaimWjw4dExNja0dENII7AABZPVNp6FTDairrtW9VbvxhckvgfPvKP/AG/J/hw/wBapo0HCOwfBZfr8P/kL/wBSAeLGrWKEZDsWl34zan8v1Gml4LtURqJPzVa+I7JmZfrRm4+yXqxVbbiypulsUEjZ2etG4OHXY5g9RFweoqJPbPJu1ug0awhI0dS2RjJGG7XtDh2OFx8Usr5zwQhCApnKdS3p2yj+6eCew3afJxPcsN08MMruDukP823zuvpjTFGJoXxOFw9pHiF86600Lmhwd68Di13W3j8D2EoCrzyqOkddLTPuUg5AaJqvpXnYwSekOi/tGx3ePnwU1Uw4hcbR5rKtF6QdBIHtzGxzdzhw7eBWjaK0syRgc04h9oH3XDcuBrNN1Um/8X9D1fR+sV8Em++vr8f3PSF4unuublcrnHYBCELAHdLBbpHu+9NtN6QbFG5x2NGzidzR13SlRpAMZicQ221x2f8AfUs907pY1D8riNp6I3n9J3X8Ff0und0seHizma7WLTxbf4nyX3+RGyPLnFzs3OJJPWTcrprUNalWNXojyDeeLF9H0vOSMZ7zgD2bz4XWyaoQdJ7+sNHdmfiPBZ7qlQetMRs6DOsn1iPId5WqaAgwta3ht7dp8yUMFyoCpdhyURQBSrDkgFUIQgI/TOim1DMLiWkZtcNrT8x1KizaSfRy8zVNIafVkFyxzb+sD1ZX4LSlDaejp54zFKMQ3YRdzT7zTuKisjF8SaqcovHNEO3SQDcTXNc21xnt4JDQTJKmobKb83GcRduc4Dotb2HPqt1rHuUChno5W82+ZsJbk9pkYwnEbBwBsHWI/wCVXPpRXDIVtWBwFRMAOwB2S0hXnDbJZ3pJpLifXYXq+Q/pVXfn1Z+9T/jR9Kq78+rP3qf8asFQ+vEL5A+l1d+fVv7zP+Nd/Squ/Pqz96n/ABoD68QvkP6VV359WfvU/wCNH0qrvz6s/eZ/xIDR9aoMesxb+hF5Q3Wp00eQWCcmUr5tJtfI98jy15c97nPe6zQBic4knKw7lv0ZsFWsXfLdT7glUP3FVbWEjCbqxVblU9ZAcOXgoJk9ZaeTKv5yjwHbDI5ncem3+IjuVuWYcks+GaoiPtMY8D9VxB/jatPV2t5iijcsTYIQhbkZxIsy5R9B9L0louCMMg4jj3XPcepae4KP0jTh7S0i4IQHyjpjRxhksM2OzYergesfco8sPA+C1bXPVjmy5pB5pxu1w2xu3d3DwPXmNfRPhdheOx25w4j7tyAalh4HwSlJUSROxxktPkRwI3hcgIssNJrDMxk4vKeGWah1tGyZhB95mY/ZOY81LRaep3bJWj9a7fiFQs+J8UfzsCoWdG0yeVlfI6tXTOogsPD+f8F+fpynGfPMPYcXwUdV61xjKJrnniei371VB3eAXQukOjaYvLyzNnTWoksRwv8AviLV9dJMbyG9tjRk0dg+aRbGuwEsxivxiorCXA5U5ym90nlibI1I6K0a6aQRt2nMnc1o2uPV8yBvXejNGyTPEcTS5x8AN7nHcBxWjaP0SyljwNOJ7rF77ZuO4AbgM7DvWTU80dRtZha0WawWaOvievMntKt2iY9igqGK5urVo2JATlE1SbQmVIxP2oDpCEICP03UYI8vaOHyJPwUbAQGqS07Rulhc1nrjpNvsuNx7Rcd6zlutPMucycFpabG+RB4EKtdlSyWqEmsFyqaRrwWuDXNIsWkXBvuIWda3clkD2vkpPqJACebv9S48Lf3ZPVl1K00Ws8EnqyNB7VG62a2MijIa4ONr2abucdwA3dq0U8ciZ1Z4SPn97SCQRYgkEbwRkQV3TR4nBpyubfcl5KWRxLi03cSTlvJufMrn0GT3SreShtZNjQxwYehbAQW4OnjJNnYsPZ7WzcoKtgwPLPdyPbwT8VNUG4ccmHZ1/tWv5pl6E/3Ss5GGNkJz6C/3SvW6PefZt25BYyhhlw5G230iDwgkPmwfNbw9+SyTkf0dgfLJtIaGk7rk3sPDzWnvkVacsy4FuuDUeInVPVd0y27SpyZyhtJbCoJEyIfUmr5rSEN9j8UZ/zjo/aDFtC+fquQxyNkb6zHteO1pBHmFvlLOJGNkb6r2hw7HAEfFWqH3cFbUrvJiqEIU5WBITNS64eEBXtM0Ie0ggEW357eKzHT+rAzAbjYfY9pvW07T8R1rZJ47qA0pQX3ID580jq29lzHeRvD2x3e13eChzHuK2/SGjhe5GfEZHv3H+c1B1uhI5PWa1x4nov8dvgUBlfNo5tXup1OZ7Lns6iA8fI+aZnVF26Vh7WuHwugKiI122NW+PU12+Vg7GuPxsn9HqdEPXle/qY1rPjiQFHZErToLUuaazpPqY/ecOmR+gzb3mw7VbqKkpqfOONrXD2j05O4m5HdZKT6Re7JuQ47/BALQRQ0kfNwttfaci954uO/4BN4wXuuVzDTkm5zKlqOlQDjR1OrNQQpjQUyn6SFAOoGJwuWNXaAEIQgBVbXbU+OtZibZk7R0X7nfoP4jr3eStKFhrJlNp5R8012jXxPdHI0tcw2c07ioSsN3bMgt+5Q9Wufj5+MfWRizrbXM+9u3sv1LLqzRLQ2zc95PFU5x2SOjVbviVDIL0ZqVqNDFNvQiMgLkrXJNgjpuCMKnaXQJ2uCk4NBDgtt2CPBSww8E7pKJziLBX2j1cbYdFTVHoFrcrLDmzXCQtqVQ8zBbe43KnXOTamjwttwySmJaJhnEzlEVxyUlNIourKMyis6Rj2rVuTiu52giG+O8Z/yHo/ZLVmOkLWKtHJBW9OogO8NkaOw4XfFilol3sEWojmGTTUIQrhRBeEL1CARe1M54rqQcElIxAVuvoL7lX6zRvUr1LEo+oo7oChSUjm7CR2Epu+J3b2hp+IVyqNHphLo/qQFZwv4/ZaPkvDE47SfFWB1B1LkUPUgIOOkTqGkUuyhTyGhQEbTUamKOjTunolKU9NZAcUlNZSUTF5HGlwEABeoQgBCEIAQhCAFRda9VAC6ogGW2SMbuL2D4jw4LxC0nFSXE2hJxeUU6sjBbdLaJ0E0DG/1j5cAvUKkuZ0svBKDRw4JePRw4IQjNckrS0QvsT30YIQso0yNqiFMpQhC0ZIhlUGwUNWzoQsNmyRXq6oubKR1I0hzFdC8mzXkxu7JMh3YsB7kIW9bw0LFmLRuiEIXQOUCEIQAuXBCEAm5qRfGvEIBB8CbyUiEIBF1EvBQrxCAUZRJxHSoQgHUcCcMYhCAVAXqEIAQhCA//9k="/>
          <p:cNvSpPr>
            <a:spLocks noChangeAspect="1" noChangeArrowheads="1"/>
          </p:cNvSpPr>
          <p:nvPr/>
        </p:nvSpPr>
        <p:spPr bwMode="auto">
          <a:xfrm>
            <a:off x="155575" y="-1646238"/>
            <a:ext cx="6096000" cy="3429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6" name="Picture 8" descr="http://www.clare-electrical.com/images/nestst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556792"/>
            <a:ext cx="2880320" cy="16201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80330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7" presetID="1" presetClass="entr" presetSubtype="0" fill="hold" nodeType="withEffect">
                                  <p:stCondLst>
                                    <p:cond delay="0"/>
                                  </p:stCondLst>
                                  <p:childTnLst>
                                    <p:set>
                                      <p:cBhvr>
                                        <p:cTn id="18" dur="1" fill="hold">
                                          <p:stCondLst>
                                            <p:cond delay="0"/>
                                          </p:stCondLst>
                                        </p:cTn>
                                        <p:tgtEl>
                                          <p:spTgt spid="20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23" presetID="1" presetClass="entr" presetSubtype="0" fill="hold" grpId="0" nodeType="withEffect">
                                  <p:stCondLst>
                                    <p:cond delay="0"/>
                                  </p:stCondLst>
                                  <p:childTnLst>
                                    <p:set>
                                      <p:cBhvr>
                                        <p:cTn id="24"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25" presetID="1" presetClass="entr" presetSubtype="0" fill="hold" grpId="0" nodeType="with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2" y="981075"/>
            <a:ext cx="8568183" cy="647700"/>
          </a:xfrm>
        </p:spPr>
        <p:txBody>
          <a:bodyPr>
            <a:normAutofit/>
          </a:bodyPr>
          <a:lstStyle/>
          <a:p>
            <a:pPr eaLnBrk="1" hangingPunct="1"/>
            <a:r>
              <a:rPr lang="en-GB" altLang="en-US" sz="2600" dirty="0">
                <a:latin typeface="Arial" charset="0"/>
                <a:cs typeface="Arial" charset="0"/>
              </a:rPr>
              <a:t>Creativity in data collection (MSc project examples)</a:t>
            </a:r>
          </a:p>
        </p:txBody>
      </p:sp>
      <p:sp>
        <p:nvSpPr>
          <p:cNvPr id="27651" name="Content Placeholder 2"/>
          <p:cNvSpPr>
            <a:spLocks noGrp="1"/>
          </p:cNvSpPr>
          <p:nvPr>
            <p:ph idx="1"/>
          </p:nvPr>
        </p:nvSpPr>
        <p:spPr>
          <a:xfrm>
            <a:off x="467544" y="1628800"/>
            <a:ext cx="8567737" cy="3024336"/>
          </a:xfrm>
        </p:spPr>
        <p:txBody>
          <a:bodyPr/>
          <a:lstStyle/>
          <a:p>
            <a:r>
              <a:rPr lang="en-GB" altLang="en-US" sz="2200" dirty="0">
                <a:latin typeface="Arial" charset="0"/>
                <a:cs typeface="Arial" charset="0"/>
              </a:rPr>
              <a:t>Asking questions during think-aloud studies (</a:t>
            </a:r>
            <a:r>
              <a:rPr lang="en-GB" altLang="en-US" sz="2200" b="1" dirty="0">
                <a:latin typeface="Arial" charset="0"/>
                <a:cs typeface="Arial" charset="0"/>
              </a:rPr>
              <a:t>reverse</a:t>
            </a:r>
            <a:r>
              <a:rPr lang="en-GB" altLang="en-US" sz="2200" dirty="0">
                <a:latin typeface="Arial" charset="0"/>
                <a:cs typeface="Arial" charset="0"/>
              </a:rPr>
              <a:t> existing approach)</a:t>
            </a:r>
          </a:p>
          <a:p>
            <a:r>
              <a:rPr lang="en-GB" altLang="en-US" sz="2200" dirty="0">
                <a:latin typeface="Arial" charset="0"/>
                <a:cs typeface="Arial" charset="0"/>
              </a:rPr>
              <a:t>Taking screenshots as a replacement to text in a diary study (</a:t>
            </a:r>
            <a:r>
              <a:rPr lang="en-GB" altLang="en-US" sz="2200" b="1" dirty="0">
                <a:latin typeface="Arial" charset="0"/>
                <a:cs typeface="Arial" charset="0"/>
              </a:rPr>
              <a:t>substitute</a:t>
            </a:r>
            <a:r>
              <a:rPr lang="en-GB" altLang="en-US" sz="2200" dirty="0">
                <a:latin typeface="Arial" charset="0"/>
                <a:cs typeface="Arial" charset="0"/>
              </a:rPr>
              <a:t> components of an approach)</a:t>
            </a:r>
          </a:p>
          <a:p>
            <a:r>
              <a:rPr lang="en-GB" altLang="en-US" sz="2200" dirty="0">
                <a:latin typeface="Arial" charset="0"/>
                <a:cs typeface="Arial" charset="0"/>
              </a:rPr>
              <a:t>Conducting ‘Critical Incident’ observations of technology use (</a:t>
            </a:r>
            <a:r>
              <a:rPr lang="en-GB" altLang="en-US" sz="2200" b="1" dirty="0">
                <a:latin typeface="Arial" charset="0"/>
                <a:cs typeface="Arial" charset="0"/>
              </a:rPr>
              <a:t>combine</a:t>
            </a:r>
            <a:r>
              <a:rPr lang="en-GB" altLang="en-US" sz="2200" dirty="0">
                <a:latin typeface="Arial" charset="0"/>
                <a:cs typeface="Arial" charset="0"/>
              </a:rPr>
              <a:t> existing approaches)</a:t>
            </a:r>
          </a:p>
          <a:p>
            <a:r>
              <a:rPr lang="en-GB" altLang="en-US" sz="2200" dirty="0">
                <a:latin typeface="Arial" charset="0"/>
                <a:cs typeface="Arial" charset="0"/>
              </a:rPr>
              <a:t>Tailoring ‘expert’ user evaluation method for non-experts (</a:t>
            </a:r>
            <a:r>
              <a:rPr lang="en-GB" altLang="en-US" sz="2200" b="1" dirty="0">
                <a:latin typeface="Arial" charset="0"/>
                <a:cs typeface="Arial" charset="0"/>
              </a:rPr>
              <a:t>modify</a:t>
            </a:r>
            <a:r>
              <a:rPr lang="en-GB" altLang="en-US" sz="2200" dirty="0">
                <a:latin typeface="Arial" charset="0"/>
                <a:cs typeface="Arial" charset="0"/>
              </a:rPr>
              <a:t> existing approach)</a:t>
            </a:r>
          </a:p>
          <a:p>
            <a:endParaRPr lang="en-GB" altLang="en-US" sz="2200" dirty="0">
              <a:latin typeface="Arial" charset="0"/>
              <a:cs typeface="Arial" charset="0"/>
            </a:endParaRPr>
          </a:p>
          <a:p>
            <a:endParaRPr lang="en-GB" altLang="en-US"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21</a:t>
            </a:fld>
            <a:endParaRPr lang="en-GB">
              <a:solidFill>
                <a:prstClr val="black">
                  <a:tint val="75000"/>
                </a:prstClr>
              </a:solidFill>
            </a:endParaRPr>
          </a:p>
        </p:txBody>
      </p:sp>
      <p:pic>
        <p:nvPicPr>
          <p:cNvPr id="18434" name="Picture 2" descr="C:\Users\Stephann\Documents\My Dropbox\HCS Admissions\HCS Promotional Photos 2015\Interaction Lab_E Starling-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824984"/>
            <a:ext cx="3048000" cy="203301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data:image/jpeg;base64,/9j/4AAQSkZJRgABAQAAAQABAAD/2wCEAAkGBxQQEhUUDxQVFRUUGRcVFRYWFBoUFhQeFRQWFxcYGBgcHSggGBslHBYdITEhJSkrLi4xFx8zODMsNygtLisBCgoKBQUFDgUFDisZExkrKysrKysrKysrKysrKysrKysrKysrKysrKysrKysrKysrKysrKysrKysrKysrKysrK//AABEIAMAAzQMBIgACEQEDEQH/xAAcAAABBAMBAAAAAAAAAAAAAAAFAAEGBwIDBAj/xABMEAABAgMDBgkHCQYFBQEAAAABAgMABBEFBhIHEyExUXEVIjJBUmGBkZIWU5SxssLRFzM0NXKCobPDFCNCYnPwCHSDosElQ9LT8WP/xAAUAQEAAAAAAAAAAAAAAAAAAAAA/8QAFBEBAAAAAAAAAAAAAAAAAAAAAP/aAAwDAQACEQMRAD8AvGNUzMJbTiWQAOc/3ph5h4ISVKNAkVJ3RHFLU6rG7r1oTzNj/wAtpgO922VH5pqo6S1YB3UJ9UaeFH+i14lfCNMKsBu4Uf6LXev4QuFH+i13r+EaawqwG7hR/otd6vhC4Uf6LXer4RphQG7hR/otd6vhC4Uf6LXer4RphQG7hR/otd6vhC4Uf6LXer4RphQG7hR/otd6vhC4Uf6LXer4RphQG7hR/otd6vhC4Uf6LXev4RphQG7hR/otd6vhC4Uf6LXer4RphQG7hR/otd6vhC4Uf6LXev4RphQG7hR/otd6vhC4Uf6LXer4RprDVgN/Cj/QaPVjUPxwmOhi2k/95Jb5q1xI8Q1doEcMIwEjBrqh4j9nzJZUEmpbUaD/APMnVTYk7OYwfgBN4DUNo6SsR6wgV9ZEcFY67e+ca+y5+nHDWAzjdhCdek/gI1sHWdmreYE3pt9FnS5mHUqWlKkpIRTFxjQHSRAG86dpG7RDh5XSPeYq35aZTzEx/s/8oN3dymSM4tLYUplxRolLoCQo8wxAkV6oCcB1W098PnVbT3xrjKA2Z1W098OHDtPfEbvne1qy20OPIcWFrwAIpUHCVaakbI3XOvM3abBfZQtCQtTdF0rVKUmugkU40BIA4dp74fGdp74wEOIDMKO0w5UdpjERFL737ZslTSX23HM6FFObw6MBANakdKAlmM7T3xjnDtPfA671rJnZZqYbSpKXQVJSqmIUUpOmmj+GO+AcuHae+Mc4dp74RjEwDl1W098NnVbT3mMTDQD51XSPfGJcrytPr74aGgMXE00g1B/ukY1jcjZt/sRzQCdRiSU7RSD1lPlxlClaykYt40H8RAIQYsH5hO9XtqgOS8HzjW5z9OOCO28PzjW5z9OOCA6WOSd49RiD5Z/qtz7bXtxN2DxVbx6jEIyz/Vbn22vbgIBkuuNLWmy8uZU6FNuJSnNqCRQpqa1SYH5TrkJstbSmFrW06FAZymNKk0qCQBUUIpo2xjcO/wCbKadbEuHc4oLqXCjDRNKUCTWOG9l6Zm2HmwpAGHitMthStKjp2lSjo09UBdFz7zJFjtTc0VUbQUuEDEo5tebrTnrQRrXlVs8MqdStasJCQ3go4skV4oJ1dZ0RxWzY5kruuMKFFIZBX9pTiVK/ExWGTW54tV9SXFqQ00kKcKeUamgSkmoG+kBal9LRs6ckJV+0c+hl1WNsN0xAlB5VAeaC+TYySZNRs0ulgOLJzvKxBCMVNA0UpENy02eiVs2TYargadwJxGpoG1UqYLZEPqpz+s9+U1AFpDKlZrpUA8pAQkrJWgoGigoOko11CBLmWqSC8IafUmvLwpA34SqsUvdKxDPzbMsk4c4rSqlcISCpR7gYuq1sjskZZSZbOJeSklDinCrEQP406qHqpATa7l45e0G85KOBYBooalIJ1BSTpG+KSy13kYnX2US5UTL51tzEkporGkaNvJOmOfIhaambTQ0K4ZhK0KHWhCnEk7ikj70bMtF2GZF9pbBcJmc645jUFUONJ4tAKDjGAsDJJeyXelpeSQVF9ppRUCghIAWSeNz8oRYZiuMkVzpdliXn0FzPOtLCgVDN8Zwg0GGupI54scwDGMTGRjEwGJhocw0BjDQ8NAO3rG8euNDms7zG9Gsbx645nNZ3n1wCBg1YPzCPve2qAYMHLA+YR9721QHFeLltbnP04HQQvHy2tzn6cDSYDqlzxVb0+9EKyz/Vbn22vbiaSvJVvT70RXKnZrs1Z62pZtTjhW2QlIqaBVSYCDZG7sys7LvqmmUuKQ4lKSSdAKCaaDFq2Td2VlDWWYbbV0kp43i1xEMjNizEmxMJm2ltKU4hSQsUxAIIJEWFARnKb9Vzf2B7aYgn+Hs8eb+y17SosK/8k4/Z8y0whS3FpASlIqVHGk0A7IiGRW701Jqmf2thxnGlvCVimKhVWnfAPl++hy/9b9NUdmRD6qc/rPflNRsyzWLMTkswiUaW6pLuJQQKkDNqFT2mOnJLY78rZzjUy0ttwuuqCVDSQptsAgbwRAVdkTH/AFVr7D35So9HHUYozJRdGdlbRbdmZZ1tsIcBWpNAKoIGmLz/AL/CA83ZLvrxj7b/AOS7Eo/xE/OSf2HvaRHJk9udPMWsy8/KuoaC3Spak0SAptwDn2kDtiQ5brtzU6uVMmw48EJdC8AqE4lIoDvpAS3Jf9VSf9M/mLiTQByfyTkvZ0s0+gocQghSFaCk41HT3wegGMYmMjGJgMTDQ5hoDGGh4aAdGsbx645HNZ3n1x1t6xvHrjidPGO8+uAcGDlgfMI+97aoAwesD5hH3vbVAcN5OWzuc/TgZBK83La3OfpwLgOyT5Kt6fejdGmS5Kt6feiv8td4Fyss2y0SlUyVhShoIQ3hxAbKlQG6APT+UGzmFlDkykqGvAlTgB+0kEHsg1Y9sMTiM5KuodRqJSdKTsUDpSd8Uhc7Je5aEsJhT6WgvEG04MZISaYjQ6BUHujjuuicsq0E/u3SlLmbeCUKKHElWEmoFDoNQYD0WIeFSBNs3nlJPRNTDbZ6JOJfgTVX4QBmHER+yb6SE0cLE00pXMlRLajuCwK9kSGkA4hxApy8cohzNLmmEu4gjNl1IXiJACcNa1qYVn3llZh9Uuw+hx1AxKSipAAIB49MNQTqrAFxDmNMzNIaSVurShI1qWoJA7SaRGlZSLLx4P2xuu3CvD48OH8YCUxjGqTnG30BbK0OIOpSFBST2iNpMAxjEwNtm8MrJis0+21sClVUdyBVR7oH2Zfmz5lWFmabKjqSrE0TuxgVgJAYaHJgXN3glWXC07MsIcFOIp1KV8YAjQTXTWAIw0A7YvjIyisMxMoSroirihvCAadsdVj29LTgrKvNu7Qk8Yb0Gih3QBRvlDf/AMwPd5R3n1wQb1jf/wAwNd5R3n1wCrEisD5hH3vbVEbiSWB8wj73tqgB95+W1uc/TgTWCt6OUzuc/TgRWA75E8VW9PvRDsq91F2hLJUwKvMFSkJrTGlQGNI6+KCNsTCQ5Kt6fejhta8kpKLCJqYbaWRiCVVqQSRXVtBgKJutf6bsoZjAlTaVElp1JSpBOsJOtPaDui3roZRZa0VBpOJp8g0bX/FToqGgnqgpPWPJWk0FOtNPIcGJLgFFEGulKxRQig762NwRP4JdxXEwOtqrRScWkA05xSAuTKpetVnSozBAefJQhR04ABx1gbRUAdZEVbcfJ69awMw67m2iogrNVuOKHKoO3lGDGXNa3P2B0ggLZUeoKJSpW7Qod0WNktfQuy5bNU4qShYHMtKuNXvrAVje/JI9KN52TWqYSnlIw0cHWkDlDdpib5I7ZnFNqlrQaeBbGJpxxChVOooUojSRzViwXHQgYlEJA1kmgG8xgzPNrNEOIUdgWFH8IDzPlDBNrTWGuLPcWmuuilOusWxkxuA5ZalTM06nEpspU2kaGxVKiSvUSKRWF8Prx3/Mo9pMeg73tKXIziWwStTDwSBrJLatAgKFvHbE1eGfSzL1LeJQYb5KUJGkuL66CpJ3CJgjISM3xps52nM3xK99aRVF3JKZffS3IlWeUCEhLgaUQBUgKKhzDVXmiYeRNv8ARf8ATUf+2A57Nm5u7doZp08QlOcTrQ62o8tPXStDzFNIuLKJevg6SzzJSXHSlDNdI4wqVU56J09sU1N5N7ZdILzC3CBQFcy0ogbKlzVp1RIcrkk81Z1mJeBCm0Bt0VCqLDadFQSCdB0iAAXNuNMW2pyYdcwoxHG6oFSlqOkhI5+bqEH7x5F1stKck3i8pIJLa0hKlACpwmtK6NURC7N37UmmSqz84WgopOCZS2ArWeKXAfwgt5FW90X/AExH/tgJVkXve46VSUyoqUhJUwVcqieWgnqGkV2GITlgVS1nyDqDPZ+5bg/k/uHaMraLD8wxgbQpRWvOtKoFNrBqAsk1rTVzxH8sX1tMbmvyW4CRWBkgXMMB2afza3QFpSlOOmLSCs10k69EQ1xL9iWhQK/esKFSnkuJUArVzhSTqj0vJj92j7CfZEefctA/6o5/Ta/LEB6GlHMYQoalBKh94AwOd5R3n1x1WP8ANM/Yb9hMcbp4x3n1wCESW7/0dH3vbVEZiTXf+jo+97aoAfenlM7nPcgNBi9XKZ3Oe5AWAIWdyV70+9EFyu3NcnkIflhidZSUqRzrRXFxf5ga6OesTqzeSven3o6qQHmyyb/WhIN/s7bmFLegIcaSoo56DEmo3GO26N2Zq2psPzWNTWIKeeVxcQH8CNpOrQKCL/dkm1mq20KO1SAT3kRvQmgoAABqA0AbhAR6/N1EWnK5nQhaOMwqpASoCgB/lI0f/IpKTtO0rAcU3QtBRqpC0hxpzYoHUdA1pPNHpACGeZSsUWlKhsUkKH4wHm+2752hbGGXPGSSP3TLdAo10FWsntNItrJRcg2a0pyZSP2l3QQDizaNBCK6sVdJp1CJtLyiG/m0IR9lIT6o3wHm29zCjbbpCVU/aU6aGnKTzx6VPPGGAbB3CM4CgsoFwZmQmDNyCVKZx5xJbqVsKrWhTrw11EaKa44kZYrTCMBUyVas4WU4+4UTX7sei45lWc0TUstk7S2mvfSAoa5V3rQtaYz8y48lgqC3XFLU3nOcpbSKA11VFABFx3xu2i0ZRUuo4dRbV0FJ5JO0cxg7SmgClNVObdshEQHmht607vOrSAWsWuqQ4y6BqIJFO6hjZa2Ui0p9OYCgkLpVMu3hWunNXSruMejnWQoUWkKGwgEdxjSzJNoNUNoSdqUJSe8CAgWSu6UxKhUxPqXnVijbanCvNpOklQrTGe2g64rXK+wpVqzBCVEUa0gEj5lvnj0YRGJQNg7qwGiU+bR9lPsiKByysqVabhSlRGBrSAT/ANsR6EpGGDaB3CA02P8ANM/Yb9hMcLp4x3n1wXb5Q3j1wHe5R3n1wDViU3e+jt/e9tURSsSu730dv73tqgBt7OUzuc9yAkGr28pnc57kA6wBOy+Sven3oH3ku01P4M8p1ObxYc04W64qVxU18n1x32XyV70+9HUpQAJUQAASSeYDSSeyAhvyaSvnZv0hXwhxkzlfOzfpJ+EVjeu+83akxmpEupaqQ221VK10rxl00nRppqEDWLYtOyXkl1T7ZOnNvFSkOCukEEkHs0iAuH5M5Xzs36SfhD/JnK+dm/ST8IO3Ut1M/KtzCBTGKKTWuBSTRSew+sQXgIZ8mUr52b9JV8IyGTKV87N+kq+ETQQ4gIWMmMp52b9JV8IXyYSnnZz0lXwibCMqQEJGTCU87OekqjL5LZXzs56Sr4QUyhPKRZk4pCilSWiUqSSCDiTpBGkGPOllPWlNlQlnJt0poVBDrhoDqrpgL1OTCVGt2c9JV8Ix+TGU87Oekqim+GrXsxSVOOTTdToDxUptdOYhVQYvPJ/exNqSudICHEEodQDUJOsEV5iNPfAD/kxlPOzfpKvhDHJlK+dm/SVfCJsYRSdkBBzkylfOzfpKvhDfJnK+dm/ST8ImxhoCE/JpK+dm/STDfJpK+dm/SFfCJrDQDSrYTgSK0ThArr0UGmA73KO8+uDbfKG8euALx4yt59cAhEsu79Hb+97SoiNYl13fo7fb7RgBl7uUzuc9yAVYO3w5TP8Aqe5ACsAUsnkr3p96MrWlS8w82k0LjbiAdhWgpH4mMLH5K96fejvgPNlxrc4IniuZaUcIU04kAY0aRUivOCO6LjExZdvJQlSkulskpQpSmnE1FDxagkbqiNl7bgStonG4C07zut0BV9oEUVvOmKhvpcGYsqjyV5xqoCXUVQpBOoKH8J6waQFyzt3P2SQfZsorl1jE8gpWScaUgkVVWgUE0pFe5KL8zT08licfW6l5KggLNcKkjED2gEd0TPJLedc/JkP6XZchtSialxJTxVq69BB+z1xVN+5A2Ta2NjQApE01TRQFVcO7EkiAve91sCRk33zrQghHWtQwo/3EHsirck9tWjaE6A9NPLYZGN1JVoVoIQnrqqncYyy23mS8zKMsnQ6kTSwDoAUKNpO3+I9g2xM8j1gmTkEqcFHJhWdVo0hJADae4V+9AQnKflAmVTSpORWtpKDm1lGhx1ZpUBWsCpoKUiN8N2tYzyM+t9BUAvNvLLiHE101BJHdpg3lMuTNszq5yVSp1tas8FIFVNKFCQpPURUGnqjbZGWVwFKbQlm3qGhWlIS4NySKV7oCwrz2oJywX5hIoHZYLp0SVJBT2EGIJ/h3Bz03Tzbftqif3wnmpixJl2WILTjBUigCQBiTUUGog6xtjzpZi5ltDrsst1CUYA6ptZRTESE4qEVFYD0PljU0LLf/AGilTgzNeVjxpoU8+qteqIT/AIeUqxTZ04KNDqxVV+NIgt2bBm7ZdLaXsWCilqedJwgmlQCSVdkXjL2IixbKmEy5xLbaedU4QEla8BIJpzDQAOakBBMomVJ7PKl7NUW0oJQt2gxrUDQhGvCkHRXWYjcvZluhImUfttOVizqsRG3CVVI7I6MitlombQK3qKzDanUhWmqqhIUa66Yid9I9CH+//sB5wtPKbPuIaSHltONhSXVIojO6RhKkgaFChBi9bpzCnZGVcdUVLWy0pSjrUVIBJPWTFOZdLKbZnG3WgEl9BUsAADEg4cVBqJB07ot65P1dJ/5dn8sQBqGh4aAyb1jePWIAPnjK3n1wfb5Q3j1xHn+UrefXANWJhd36O3uPtGIbEyu59Gb3H2jAC7462f8AU9yI/EgvlrZ/1PciO1gC1jcle9PvRpvXLOuyb6JVSkvFBLZQooVUUIAUNIJp+MZ2KvljqSe4kf8AME4Dz7cjKG9JPrM+uZfbUnCUqcUtbagdYStVAdYOqCeUTKY1PyxlpRtwJWUlxbgSnkmoCQFHn5zFh3oyfSc+orcQW3TrcaISVdahQhR644LDyUSMssLXjfINQHSCjtSAAe2A0ZEbEXLya3XBQzKgtA58CUkJJ2VJJ3UjHLfYIflEzKQMcsaE85Qs0I7FEHtMWKkAaBqGrRQDcOaK4y33hDEqJVB/eTOlX8raTr7VCnYYCqLmWQu0p1hlRKkjDjKtIS01rG6nFA2mPUaQBQDQBqGqlBoHcIq3ITYBal3JtwUU+cDdRpwI1q7VEj7sWmICkbQynz8nPrZmChTTLxStIbAUpGLmO3CYD5VL0yFolpUkypLornHVNpbKhTQk0JxEHnMXJeu5MpaVDMIIcAoHUcVdOYE/xAbDqgLYWSORlnA4vOPlJqEulODtSkDFuMALsqRWxdZ4O61tOOpGxLjiSkd2n70RzIRItzCp5l5IW2402laTzgrV3HnHWBF22rZrcyw4w6P3bicCgk4TTRoBGrVAi61y5WzFLVKJWC4AFYllXJJIpXfAUPaspMXftMFskYFY2lV0OtqOo8xqOKRtEegLItJm1JMON1LT6VJUlWtNapWkjaIxvTdWWtJKEzaCrNklJSrCoVFCKjm6o13ZuoxZoWmVzgSuhKVOFaaj+IA6jzVGuAoCXefu/aZqDiaJSQdAebX184Ioa7R1RaYyzSBRiKJkK6GbSf8AdjpEwvJdqWtBGCbaC6clWpaK9FQ0jdqiFt5F5ILqXZgp14MSQN1QmsBUV9LyrtOZU+5xU8ltGsNpGob9NT1mPRFyfq6T/wAuz+WIp3LTZTMo/LNSzaW0JZ1JGv8AeKqSdaidpi4rk/V0n/l2fyxAGoaHhoB2+UN49cR588ZW8+uJCk0NTqGnu0xGVrqSdpJ74DKsTO7n0ZvcfaMQmJrdv6M3uPtKgBV89bP+p7kR2sSe+bVUNq6KiPEPiBEWrAdEpMltQUNxG0HWIkKFhQCkmqT+HUdhiLRulppTZqg02jmPURzwEkhQIFsnnQk7iRD8MnoDxGALiIteXJ/K2i9npkuleFKBhXhACa0AFOsntgnw0egPEYfhs+bHiMARs2SRLtNtNCiG0hCRsCRSOoQF4cPQHiMLh09AeIwBwRkIA8OnzY8RhcPnzY8RgD4hGAXD582nxGGNvnzafEYA7GJgJw8fNjxGFw8fNjxGAMmGgNw6egPEYXDh82PEYAde24ktabiXJkuBSE4BgUAKVJ2dcHLMkUy7LbLdcLSEtprpNEgAV69EcfDZ6A8RhuGj0B4jAFjDQJ4ZPQHiManrXWRRNE9Y19/NAdtqzWBJQOUrX/KOcbzAWMawoDIRN7t/Rm9x9oxBVKpp2RP7DZLbDSVawkV3nSfXAbp6US8hSF6lCm7YYr6bllMrKHBRQ7lDmUIsmOS0rObfThcFaaiNCk7jzQFeVhVg7N3VcSf3SkrGxXFV36jHN5OTHQT4xAC6wqwU8nJjoJ8YheTkx0E+MQAusKsFPJyY6CfGIXk5MdBPjEALrCrBTycmOgnxiF5OTHQT4xAC6woKeTkx0E+MQvJyY6CfGIAXWFWCnk5MdBPjELycmOgnxiAF1hVgp5OTHQT4xC8nJjoJ8YgBdYVYKeTkx0E+MQvJyY6CfGIAXWFWCnk5MdBPjELycmOgnxiAF1hVgp5OTHQT4xC8nJjoJ8YgBdYVYKC7cx0U+MQRkbqc766/yoqB2qOk9lIAbd+zi+4Cfm0EFRpyjrCR/wAxOhGDLQQAlIAA0ADUI2QH/9k="/>
          <p:cNvSpPr>
            <a:spLocks noChangeAspect="1" noChangeArrowheads="1"/>
          </p:cNvSpPr>
          <p:nvPr/>
        </p:nvSpPr>
        <p:spPr bwMode="auto">
          <a:xfrm>
            <a:off x="155575" y="-1096963"/>
            <a:ext cx="2447925" cy="2295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4" name="Group 3"/>
          <p:cNvGrpSpPr/>
          <p:nvPr/>
        </p:nvGrpSpPr>
        <p:grpSpPr>
          <a:xfrm>
            <a:off x="3261790" y="4448085"/>
            <a:ext cx="3240360" cy="2440747"/>
            <a:chOff x="3131840" y="4513323"/>
            <a:chExt cx="3024336" cy="2364536"/>
          </a:xfrm>
        </p:grpSpPr>
        <p:pic>
          <p:nvPicPr>
            <p:cNvPr id="18436" name="Picture 4" descr="https://pixabay.com/static/uploads/photo/2013/07/12/19/24/logbook-154730_6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4805124"/>
              <a:ext cx="2493516" cy="2072735"/>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http://blog.eyewire.org/wp-content/uploads/2014/07/print-screen-ke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4513323"/>
              <a:ext cx="1224136" cy="1147925"/>
            </a:xfrm>
            <a:prstGeom prst="rect">
              <a:avLst/>
            </a:prstGeom>
            <a:noFill/>
            <a:extLst>
              <a:ext uri="{909E8E84-426E-40DD-AFC4-6F175D3DCCD1}">
                <a14:hiddenFill xmlns:a14="http://schemas.microsoft.com/office/drawing/2010/main">
                  <a:solidFill>
                    <a:srgbClr val="FFFFFF"/>
                  </a:solidFill>
                </a14:hiddenFill>
              </a:ext>
            </a:extLst>
          </p:spPr>
        </p:pic>
      </p:grpSp>
      <p:pic>
        <p:nvPicPr>
          <p:cNvPr id="18442" name="Picture 10" descr="http://d2ed9jytfu8qln.cloudfront.net/wp-content/uploads/2013/07/Differences-Experts-and-Novices-Training-Performance-Measures.jpg"/>
          <p:cNvPicPr>
            <a:picLocks noChangeAspect="1" noChangeArrowheads="1"/>
          </p:cNvPicPr>
          <p:nvPr/>
        </p:nvPicPr>
        <p:blipFill rotWithShape="1">
          <a:blip r:embed="rId5">
            <a:extLst>
              <a:ext uri="{28A0092B-C50C-407E-A947-70E740481C1C}">
                <a14:useLocalDpi xmlns:a14="http://schemas.microsoft.com/office/drawing/2010/main" val="0"/>
              </a:ext>
            </a:extLst>
          </a:blip>
          <a:srcRect t="5889" b="10582"/>
          <a:stretch/>
        </p:blipFill>
        <p:spPr bwMode="auto">
          <a:xfrm>
            <a:off x="6686307" y="4824984"/>
            <a:ext cx="2457694" cy="20528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79512" y="174522"/>
            <a:ext cx="2448272" cy="829518"/>
            <a:chOff x="179512" y="174522"/>
            <a:chExt cx="2448272" cy="829518"/>
          </a:xfrm>
        </p:grpSpPr>
        <p:sp>
          <p:nvSpPr>
            <p:cNvPr id="12" name="Rectangle 11"/>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p:cNvPicPr/>
            <p:nvPr/>
          </p:nvPicPr>
          <p:blipFill rotWithShape="1">
            <a:blip r:embed="rId6"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476499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21" presetID="1" presetClass="entr" presetSubtype="0" fill="hold" nodeType="withEffect">
                                  <p:stCondLst>
                                    <p:cond delay="0"/>
                                  </p:stCondLst>
                                  <p:childTnLst>
                                    <p:set>
                                      <p:cBhvr>
                                        <p:cTn id="22" dur="1" fill="hold">
                                          <p:stCondLst>
                                            <p:cond delay="0"/>
                                          </p:stCondLst>
                                        </p:cTn>
                                        <p:tgtEl>
                                          <p:spTgt spid="18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Creativity in data analysis</a:t>
            </a:r>
          </a:p>
        </p:txBody>
      </p:sp>
      <p:sp>
        <p:nvSpPr>
          <p:cNvPr id="27651" name="Content Placeholder 2"/>
          <p:cNvSpPr>
            <a:spLocks noGrp="1"/>
          </p:cNvSpPr>
          <p:nvPr>
            <p:ph idx="1"/>
          </p:nvPr>
        </p:nvSpPr>
        <p:spPr>
          <a:xfrm>
            <a:off x="467545" y="2716412"/>
            <a:ext cx="8674742" cy="4005063"/>
          </a:xfrm>
        </p:spPr>
        <p:txBody>
          <a:bodyPr/>
          <a:lstStyle/>
          <a:p>
            <a:r>
              <a:rPr lang="en-GB" altLang="en-US" sz="2200" dirty="0">
                <a:latin typeface="Arial" charset="0"/>
                <a:cs typeface="Arial" charset="0"/>
              </a:rPr>
              <a:t>Look for </a:t>
            </a:r>
            <a:r>
              <a:rPr lang="en-GB" altLang="en-US" sz="2200" b="1" dirty="0">
                <a:latin typeface="Arial" charset="0"/>
                <a:cs typeface="Arial" charset="0"/>
              </a:rPr>
              <a:t>patterns</a:t>
            </a:r>
            <a:r>
              <a:rPr lang="en-GB" altLang="en-US" sz="2200" dirty="0">
                <a:latin typeface="Arial" charset="0"/>
                <a:cs typeface="Arial" charset="0"/>
              </a:rPr>
              <a:t> in data, but also </a:t>
            </a:r>
            <a:r>
              <a:rPr lang="en-GB" altLang="en-US" sz="2200" b="1" dirty="0">
                <a:latin typeface="Arial" charset="0"/>
                <a:cs typeface="Arial" charset="0"/>
              </a:rPr>
              <a:t>findings that ‘don’t quite fit’</a:t>
            </a:r>
          </a:p>
          <a:p>
            <a:pPr lvl="1"/>
            <a:r>
              <a:rPr lang="en-GB" altLang="en-US" dirty="0">
                <a:latin typeface="Arial" charset="0"/>
                <a:cs typeface="Arial" charset="0"/>
              </a:rPr>
              <a:t>Investigate these further to find out why</a:t>
            </a:r>
          </a:p>
          <a:p>
            <a:r>
              <a:rPr lang="en-GB" altLang="en-US" sz="2200" dirty="0">
                <a:latin typeface="Arial" charset="0"/>
                <a:cs typeface="Arial" charset="0"/>
              </a:rPr>
              <a:t>Examine your findings from </a:t>
            </a:r>
            <a:r>
              <a:rPr lang="en-GB" altLang="en-US" sz="2200" b="1" dirty="0">
                <a:latin typeface="Arial" charset="0"/>
                <a:cs typeface="Arial" charset="0"/>
              </a:rPr>
              <a:t>multiple perspectives</a:t>
            </a:r>
          </a:p>
          <a:p>
            <a:r>
              <a:rPr lang="en-GB" altLang="en-US" sz="2200" dirty="0">
                <a:latin typeface="Arial" charset="0"/>
                <a:cs typeface="Arial" charset="0"/>
              </a:rPr>
              <a:t>Be </a:t>
            </a:r>
            <a:r>
              <a:rPr lang="en-GB" altLang="en-US" sz="2200" b="1" dirty="0">
                <a:latin typeface="Arial" charset="0"/>
                <a:cs typeface="Arial" charset="0"/>
              </a:rPr>
              <a:t>inquisitive</a:t>
            </a:r>
          </a:p>
          <a:p>
            <a:pPr lvl="1"/>
            <a:r>
              <a:rPr lang="en-GB" altLang="en-US" sz="2200" dirty="0">
                <a:latin typeface="Arial" charset="0"/>
                <a:cs typeface="Arial" charset="0"/>
              </a:rPr>
              <a:t>Ask ‘why?’ at successive levels of detail</a:t>
            </a:r>
          </a:p>
          <a:p>
            <a:r>
              <a:rPr lang="en-GB" altLang="en-US" sz="2200" b="1" dirty="0">
                <a:latin typeface="Arial" charset="0"/>
                <a:cs typeface="Arial" charset="0"/>
              </a:rPr>
              <a:t>Challenge your assumptions</a:t>
            </a:r>
          </a:p>
          <a:p>
            <a:pPr lvl="1"/>
            <a:r>
              <a:rPr lang="en-GB" altLang="en-US" sz="2200" dirty="0">
                <a:latin typeface="Arial" charset="0"/>
                <a:cs typeface="Arial" charset="0"/>
              </a:rPr>
              <a:t>Ask ‘is what I think I see in the data actually there?’</a:t>
            </a:r>
          </a:p>
          <a:p>
            <a:r>
              <a:rPr lang="en-GB" altLang="en-US" sz="2200" b="1" dirty="0">
                <a:latin typeface="Arial" charset="0"/>
                <a:cs typeface="Arial" charset="0"/>
              </a:rPr>
              <a:t>Be sceptical</a:t>
            </a:r>
          </a:p>
          <a:p>
            <a:pPr lvl="1"/>
            <a:r>
              <a:rPr lang="en-GB" altLang="en-US" sz="2200" dirty="0">
                <a:latin typeface="Arial" charset="0"/>
                <a:cs typeface="Arial" charset="0"/>
              </a:rPr>
              <a:t>Ask ‘am I sure this is what I’m finding?                                                            </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22</a:t>
            </a:fld>
            <a:endParaRPr lang="en-GB">
              <a:solidFill>
                <a:prstClr val="black">
                  <a:tint val="75000"/>
                </a:prstClr>
              </a:solidFill>
            </a:endParaRPr>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5564278"/>
            <a:ext cx="2843808" cy="1278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0664"/>
          <a:stretch/>
        </p:blipFill>
        <p:spPr bwMode="auto">
          <a:xfrm>
            <a:off x="4975851" y="456320"/>
            <a:ext cx="4176205" cy="2182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9" descr="http://john.do/wp-content/uploads/2010/12/contextualization.jpeg"/>
          <p:cNvPicPr>
            <a:picLocks noChangeAspect="1" noChangeArrowheads="1"/>
          </p:cNvPicPr>
          <p:nvPr/>
        </p:nvPicPr>
        <p:blipFill rotWithShape="1">
          <a:blip r:embed="rId4">
            <a:extLst>
              <a:ext uri="{28A0092B-C50C-407E-A947-70E740481C1C}">
                <a14:useLocalDpi xmlns:a14="http://schemas.microsoft.com/office/drawing/2010/main" val="0"/>
              </a:ext>
            </a:extLst>
          </a:blip>
          <a:srcRect t="50510" r="23870" b="19038"/>
          <a:stretch/>
        </p:blipFill>
        <p:spPr bwMode="auto">
          <a:xfrm>
            <a:off x="1331640" y="1617059"/>
            <a:ext cx="3414340" cy="1019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descr="http://www.eslhelpdesk.com/whats_tha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9824" y="4175483"/>
            <a:ext cx="1584176" cy="1388795"/>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descr="http://pcr30.weebly.com/uploads/6/0/8/7/6087905/9420665_orig.jpg?1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8574" y="3284984"/>
            <a:ext cx="1153713" cy="107322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79512" y="174522"/>
            <a:ext cx="2448272" cy="829518"/>
            <a:chOff x="179512" y="174522"/>
            <a:chExt cx="2448272" cy="829518"/>
          </a:xfrm>
        </p:grpSpPr>
        <p:sp>
          <p:nvSpPr>
            <p:cNvPr id="11" name="Rectangle 10"/>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p:nvPr/>
          </p:nvPicPr>
          <p:blipFill rotWithShape="1">
            <a:blip r:embed="rId7"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994311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nodeType="withEffect">
                                  <p:stCondLst>
                                    <p:cond delay="0"/>
                                  </p:stCondLst>
                                  <p:childTnLst>
                                    <p:set>
                                      <p:cBhvr>
                                        <p:cTn id="14" dur="1" fill="hold">
                                          <p:stCondLst>
                                            <p:cond delay="0"/>
                                          </p:stCondLst>
                                        </p:cTn>
                                        <p:tgtEl>
                                          <p:spTgt spid="20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21" presetID="1" presetClass="entr" presetSubtype="0" fill="hold" nodeType="withEffect">
                                  <p:stCondLst>
                                    <p:cond delay="0"/>
                                  </p:stCondLst>
                                  <p:childTnLst>
                                    <p:set>
                                      <p:cBhvr>
                                        <p:cTn id="22" dur="1" fill="hold">
                                          <p:stCondLst>
                                            <p:cond delay="0"/>
                                          </p:stCondLst>
                                        </p:cTn>
                                        <p:tgtEl>
                                          <p:spTgt spid="204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7" presetID="1" presetClass="entr" presetSubtype="0" fill="hold" grpId="0" nodeType="withEffect">
                                  <p:stCondLst>
                                    <p:cond delay="0"/>
                                  </p:stCondLst>
                                  <p:childTnLst>
                                    <p:set>
                                      <p:cBhvr>
                                        <p:cTn id="28"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9" presetID="1" presetClass="entr" presetSubtype="0" fill="hold" nodeType="withEffect">
                                  <p:stCondLst>
                                    <p:cond delay="0"/>
                                  </p:stCondLst>
                                  <p:childTnLst>
                                    <p:set>
                                      <p:cBhvr>
                                        <p:cTn id="30" dur="1" fill="hold">
                                          <p:stCondLst>
                                            <p:cond delay="0"/>
                                          </p:stCondLst>
                                        </p:cTn>
                                        <p:tgtEl>
                                          <p:spTgt spid="204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par>
                                <p:cTn id="35" presetID="1" presetClass="entr" presetSubtype="0" fill="hold" grpId="0" nodeType="withEffect">
                                  <p:stCondLst>
                                    <p:cond delay="0"/>
                                  </p:stCondLst>
                                  <p:childTnLst>
                                    <p:set>
                                      <p:cBhvr>
                                        <p:cTn id="36"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rgbClr val="969696"/>
                                      </p:to>
                                    </p:animClr>
                                  </p:subTnLst>
                                </p:cTn>
                              </p:par>
                              <p:par>
                                <p:cTn id="37" presetID="1" presetClass="entr" presetSubtype="0" fill="hold" nodeType="withEffect">
                                  <p:stCondLst>
                                    <p:cond delay="0"/>
                                  </p:stCondLst>
                                  <p:childTnLst>
                                    <p:set>
                                      <p:cBhvr>
                                        <p:cTn id="38"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Creativity in data reporting</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23</a:t>
            </a:fld>
            <a:endParaRPr lang="en-GB">
              <a:solidFill>
                <a:prstClr val="black">
                  <a:tint val="75000"/>
                </a:prstClr>
              </a:solidFill>
            </a:endParaRP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318"/>
          <a:stretch/>
        </p:blipFill>
        <p:spPr bwMode="auto">
          <a:xfrm>
            <a:off x="5011233" y="0"/>
            <a:ext cx="4132767" cy="3140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4286200" y="3620239"/>
            <a:ext cx="4860032" cy="3237761"/>
            <a:chOff x="4283968" y="3348732"/>
            <a:chExt cx="4860032" cy="3237761"/>
          </a:xfrm>
        </p:grpSpPr>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804" y="3348732"/>
              <a:ext cx="2753196" cy="2473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4221088"/>
              <a:ext cx="2667372" cy="2365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Group 12"/>
          <p:cNvGrpSpPr/>
          <p:nvPr/>
        </p:nvGrpSpPr>
        <p:grpSpPr>
          <a:xfrm>
            <a:off x="178271" y="1600076"/>
            <a:ext cx="5545857" cy="5140102"/>
            <a:chOff x="178271" y="1600076"/>
            <a:chExt cx="5545857" cy="5140102"/>
          </a:xfrm>
        </p:grpSpPr>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71" y="1600076"/>
              <a:ext cx="3971293" cy="5140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987824" y="3224013"/>
              <a:ext cx="2736304" cy="400110"/>
            </a:xfrm>
            <a:prstGeom prst="rect">
              <a:avLst/>
            </a:prstGeom>
            <a:solidFill>
              <a:schemeClr val="bg1"/>
            </a:solidFill>
          </p:spPr>
          <p:txBody>
            <a:bodyPr wrap="square" rtlCol="0">
              <a:spAutoFit/>
            </a:bodyPr>
            <a:lstStyle/>
            <a:p>
              <a:r>
                <a:rPr lang="en-GB" sz="2000" b="1" dirty="0">
                  <a:latin typeface="Arial" panose="020B0604020202020204" pitchFamily="34" charset="0"/>
                  <a:cs typeface="Arial" panose="020B0604020202020204" pitchFamily="34" charset="0"/>
                </a:rPr>
                <a:t>Explanatory model</a:t>
              </a:r>
            </a:p>
          </p:txBody>
        </p:sp>
        <p:sp>
          <p:nvSpPr>
            <p:cNvPr id="12" name="TextBox 11"/>
            <p:cNvSpPr txBox="1"/>
            <p:nvPr/>
          </p:nvSpPr>
          <p:spPr>
            <a:xfrm>
              <a:off x="795765" y="4135052"/>
              <a:ext cx="2736304" cy="400110"/>
            </a:xfrm>
            <a:prstGeom prst="rect">
              <a:avLst/>
            </a:prstGeom>
            <a:solidFill>
              <a:schemeClr val="bg1"/>
            </a:solidFill>
          </p:spPr>
          <p:txBody>
            <a:bodyPr wrap="square" rtlCol="0">
              <a:spAutoFit/>
            </a:bodyPr>
            <a:lstStyle/>
            <a:p>
              <a:r>
                <a:rPr lang="en-GB" sz="2000" b="1" dirty="0">
                  <a:latin typeface="Arial" panose="020B0604020202020204" pitchFamily="34" charset="0"/>
                  <a:cs typeface="Arial" panose="020B0604020202020204" pitchFamily="34" charset="0"/>
                </a:rPr>
                <a:t>‘Serendipity story’</a:t>
              </a:r>
            </a:p>
          </p:txBody>
        </p:sp>
        <p:cxnSp>
          <p:nvCxnSpPr>
            <p:cNvPr id="7" name="Straight Arrow Connector 6"/>
            <p:cNvCxnSpPr/>
            <p:nvPr/>
          </p:nvCxnSpPr>
          <p:spPr>
            <a:xfrm flipH="1" flipV="1">
              <a:off x="2699792" y="3115202"/>
              <a:ext cx="288032" cy="283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372144" y="4528401"/>
              <a:ext cx="79962" cy="3284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79512" y="174522"/>
            <a:ext cx="2448272" cy="829518"/>
            <a:chOff x="179512" y="174522"/>
            <a:chExt cx="2448272" cy="829518"/>
          </a:xfrm>
        </p:grpSpPr>
        <p:sp>
          <p:nvSpPr>
            <p:cNvPr id="16" name="Rectangle 15"/>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p:nvPr/>
          </p:nvPicPr>
          <p:blipFill rotWithShape="1">
            <a:blip r:embed="rId6"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4990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smtClean="0">
                <a:latin typeface="Arial" charset="0"/>
                <a:cs typeface="Arial" charset="0"/>
              </a:rPr>
              <a:t>Contextualising </a:t>
            </a:r>
            <a:r>
              <a:rPr lang="en-GB" altLang="en-US" sz="2600" dirty="0">
                <a:latin typeface="Arial" charset="0"/>
                <a:cs typeface="Arial" charset="0"/>
              </a:rPr>
              <a:t>research questions</a:t>
            </a:r>
          </a:p>
        </p:txBody>
      </p:sp>
      <p:sp>
        <p:nvSpPr>
          <p:cNvPr id="27651" name="Content Placeholder 2"/>
          <p:cNvSpPr>
            <a:spLocks noGrp="1"/>
          </p:cNvSpPr>
          <p:nvPr>
            <p:ph idx="1"/>
          </p:nvPr>
        </p:nvSpPr>
        <p:spPr>
          <a:xfrm>
            <a:off x="472207" y="3186755"/>
            <a:ext cx="8671793" cy="3240360"/>
          </a:xfrm>
        </p:spPr>
        <p:txBody>
          <a:bodyPr/>
          <a:lstStyle/>
          <a:p>
            <a:r>
              <a:rPr lang="en-GB" sz="2200" b="1" dirty="0"/>
              <a:t>What?</a:t>
            </a:r>
            <a:r>
              <a:rPr lang="en-GB" sz="2200" dirty="0"/>
              <a:t> - e.g. What is the aim of the research? What will success look like?</a:t>
            </a:r>
            <a:endParaRPr lang="en-GB" sz="2200" b="1" dirty="0"/>
          </a:p>
          <a:p>
            <a:r>
              <a:rPr lang="en-GB" sz="2200" b="1" dirty="0"/>
              <a:t>Who?</a:t>
            </a:r>
            <a:r>
              <a:rPr lang="en-GB" sz="2200" dirty="0"/>
              <a:t> – e.g. Who will the research benefit and how?</a:t>
            </a:r>
            <a:endParaRPr lang="en-GB" sz="2200" b="1" dirty="0"/>
          </a:p>
          <a:p>
            <a:r>
              <a:rPr lang="en-GB" sz="2200" b="1" dirty="0"/>
              <a:t>Where? </a:t>
            </a:r>
            <a:r>
              <a:rPr lang="en-GB" sz="2200" dirty="0"/>
              <a:t>– e.g. Where will the research take place?</a:t>
            </a:r>
            <a:endParaRPr lang="en-GB" sz="2200" b="1" dirty="0"/>
          </a:p>
          <a:p>
            <a:r>
              <a:rPr lang="en-GB" sz="2200" b="1" dirty="0"/>
              <a:t>When?</a:t>
            </a:r>
            <a:r>
              <a:rPr lang="en-GB" sz="2200" dirty="0"/>
              <a:t> – e.g. When will the research be carried out? When will there be benefits?</a:t>
            </a:r>
            <a:endParaRPr lang="en-GB" sz="2200" b="1" dirty="0"/>
          </a:p>
          <a:p>
            <a:r>
              <a:rPr lang="en-GB" sz="2200" b="1" dirty="0"/>
              <a:t>Why?</a:t>
            </a:r>
            <a:r>
              <a:rPr lang="en-GB" sz="2200" dirty="0"/>
              <a:t> – e.g. Why is the research important</a:t>
            </a:r>
            <a:r>
              <a:rPr lang="en-GB" sz="2200" dirty="0" smtClean="0"/>
              <a:t>? </a:t>
            </a:r>
            <a:r>
              <a:rPr lang="en-GB" sz="2400" dirty="0" smtClean="0"/>
              <a:t>(ask successively)</a:t>
            </a:r>
            <a:endParaRPr lang="en-GB" sz="2400" b="1" dirty="0"/>
          </a:p>
          <a:p>
            <a:r>
              <a:rPr lang="en-GB" sz="2200" b="1" dirty="0"/>
              <a:t>How?</a:t>
            </a:r>
            <a:r>
              <a:rPr lang="en-GB" sz="2200" dirty="0"/>
              <a:t> – e.g. How will the research be conducted (methods)?</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24</a:t>
            </a:fld>
            <a:endParaRPr lang="en-GB">
              <a:solidFill>
                <a:prstClr val="black">
                  <a:tint val="75000"/>
                </a:prstClr>
              </a:solidFill>
            </a:endParaRPr>
          </a:p>
        </p:txBody>
      </p:sp>
      <p:sp>
        <p:nvSpPr>
          <p:cNvPr id="5" name="TextBox 4"/>
          <p:cNvSpPr txBox="1"/>
          <p:nvPr/>
        </p:nvSpPr>
        <p:spPr>
          <a:xfrm>
            <a:off x="-4814" y="6497880"/>
            <a:ext cx="9148814" cy="369332"/>
          </a:xfrm>
          <a:prstGeom prst="rect">
            <a:avLst/>
          </a:prstGeom>
          <a:solidFill>
            <a:schemeClr val="bg1">
              <a:lumMod val="95000"/>
            </a:schemeClr>
          </a:solidFill>
        </p:spPr>
        <p:txBody>
          <a:bodyPr wrap="square" rtlCol="0">
            <a:spAutoFit/>
          </a:bodyPr>
          <a:lstStyle/>
          <a:p>
            <a:r>
              <a:rPr lang="en-GB" dirty="0">
                <a:latin typeface="Arial" panose="020B0604020202020204" pitchFamily="34" charset="0"/>
                <a:cs typeface="Arial" panose="020B0604020202020204" pitchFamily="34" charset="0"/>
              </a:rPr>
              <a:t>From Byron, K. (2009). The Creative Researcher.  </a:t>
            </a:r>
            <a:r>
              <a:rPr lang="en-GB" dirty="0">
                <a:latin typeface="Arial" panose="020B0604020202020204" pitchFamily="34" charset="0"/>
                <a:cs typeface="Arial" panose="020B0604020202020204" pitchFamily="34" charset="0"/>
                <a:hlinkClick r:id="rId2"/>
              </a:rPr>
              <a:t>www.vitae.ac.uk/researcherbooklets</a:t>
            </a:r>
            <a:r>
              <a:rPr lang="en-GB" dirty="0">
                <a:latin typeface="Arial" panose="020B0604020202020204" pitchFamily="34" charset="0"/>
                <a:cs typeface="Arial" panose="020B0604020202020204" pitchFamily="34" charset="0"/>
              </a:rPr>
              <a:t> </a:t>
            </a:r>
          </a:p>
        </p:txBody>
      </p:sp>
      <p:sp>
        <p:nvSpPr>
          <p:cNvPr id="3" name="Rectangle 2"/>
          <p:cNvSpPr/>
          <p:nvPr/>
        </p:nvSpPr>
        <p:spPr>
          <a:xfrm>
            <a:off x="861659" y="1852136"/>
            <a:ext cx="7788832" cy="1092607"/>
          </a:xfrm>
          <a:prstGeom prst="rect">
            <a:avLst/>
          </a:prstGeom>
          <a:solidFill>
            <a:schemeClr val="bg1">
              <a:lumMod val="95000"/>
            </a:schemeClr>
          </a:solidFill>
        </p:spPr>
        <p:txBody>
          <a:bodyPr wrap="square">
            <a:spAutoFit/>
          </a:bodyPr>
          <a:lstStyle/>
          <a:p>
            <a:r>
              <a:rPr lang="en-GB" dirty="0">
                <a:latin typeface="Arial" panose="020B0604020202020204" pitchFamily="34" charset="0"/>
                <a:cs typeface="Arial" panose="020B0604020202020204" pitchFamily="34" charset="0"/>
              </a:rPr>
              <a:t>I keep six honest serving-men. They taught me all I knew;</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Their names are What and Why and When And How and Where and Who</a:t>
            </a:r>
          </a:p>
          <a:p>
            <a:endParaRPr lang="en-GB" sz="1100"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Rudyard Kipling</a:t>
            </a:r>
          </a:p>
        </p:txBody>
      </p:sp>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710342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395536" y="1161499"/>
            <a:ext cx="8604448" cy="5684432"/>
          </a:xfrm>
        </p:spPr>
        <p:txBody>
          <a:bodyPr/>
          <a:lstStyle/>
          <a:p>
            <a:r>
              <a:rPr lang="en-GB" sz="2200" dirty="0"/>
              <a:t>Original research question: 'How can I design a digital tool to support creative research?’</a:t>
            </a:r>
          </a:p>
          <a:p>
            <a:pPr marL="0" indent="0">
              <a:buNone/>
            </a:pPr>
            <a:endParaRPr lang="en-GB" sz="1000" dirty="0"/>
          </a:p>
          <a:p>
            <a:r>
              <a:rPr lang="en-GB" sz="2200" i="1" dirty="0"/>
              <a:t>Q: </a:t>
            </a:r>
            <a:r>
              <a:rPr lang="en-GB" sz="2200" b="1" i="1" dirty="0"/>
              <a:t>Why</a:t>
            </a:r>
            <a:r>
              <a:rPr lang="en-GB" sz="2200" i="1" dirty="0"/>
              <a:t> should I design a digital tool to support creative research?</a:t>
            </a:r>
            <a:endParaRPr lang="en-GB" sz="2200" dirty="0"/>
          </a:p>
          <a:p>
            <a:r>
              <a:rPr lang="en-GB" sz="2200" i="1" dirty="0"/>
              <a:t>A: To support academic researchers in generating creative ideas during research.</a:t>
            </a:r>
            <a:endParaRPr lang="en-GB" sz="2200" dirty="0"/>
          </a:p>
          <a:p>
            <a:r>
              <a:rPr lang="en-GB" sz="2200" i="1" dirty="0"/>
              <a:t>Q: </a:t>
            </a:r>
            <a:r>
              <a:rPr lang="en-GB" sz="2200" b="1" i="1" dirty="0"/>
              <a:t>Why</a:t>
            </a:r>
            <a:r>
              <a:rPr lang="en-GB" sz="2200" i="1" dirty="0"/>
              <a:t> should I support researchers generating ideas during research?</a:t>
            </a:r>
            <a:endParaRPr lang="en-GB" sz="2200" dirty="0"/>
          </a:p>
          <a:p>
            <a:r>
              <a:rPr lang="en-GB" sz="2200" i="1" dirty="0"/>
              <a:t>A: So researchers can generate a greater quantity and quality of original research ideas, and more frequently.</a:t>
            </a:r>
          </a:p>
          <a:p>
            <a:endParaRPr lang="en-GB" sz="1000" dirty="0"/>
          </a:p>
          <a:p>
            <a:r>
              <a:rPr lang="en-GB" sz="2200" dirty="0"/>
              <a:t>Scoped research question: 'How can I best design a digital tool to support academic researchers in generating creative ideas during research?'</a:t>
            </a:r>
          </a:p>
          <a:p>
            <a:endParaRPr lang="en-GB" altLang="en-US" sz="2200"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25</a:t>
            </a:fld>
            <a:endParaRPr lang="en-GB">
              <a:solidFill>
                <a:prstClr val="black">
                  <a:tint val="75000"/>
                </a:prstClr>
              </a:solidFill>
            </a:endParaRPr>
          </a:p>
        </p:txBody>
      </p:sp>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
        <p:nvSpPr>
          <p:cNvPr id="8194" name="Title 1"/>
          <p:cNvSpPr>
            <a:spLocks noGrp="1"/>
          </p:cNvSpPr>
          <p:nvPr>
            <p:ph type="title"/>
          </p:nvPr>
        </p:nvSpPr>
        <p:spPr>
          <a:xfrm>
            <a:off x="2051720" y="305997"/>
            <a:ext cx="6479951" cy="647700"/>
          </a:xfrm>
        </p:spPr>
        <p:txBody>
          <a:bodyPr>
            <a:normAutofit fontScale="90000"/>
          </a:bodyPr>
          <a:lstStyle/>
          <a:p>
            <a:pPr eaLnBrk="1" hangingPunct="1"/>
            <a:r>
              <a:rPr lang="en-GB" altLang="en-US" sz="2600" dirty="0" smtClean="0">
                <a:latin typeface="Arial" charset="0"/>
                <a:cs typeface="Arial" charset="0"/>
              </a:rPr>
              <a:t>Scoping </a:t>
            </a:r>
            <a:r>
              <a:rPr lang="en-GB" altLang="en-US" sz="2600" dirty="0">
                <a:latin typeface="Arial" charset="0"/>
                <a:cs typeface="Arial" charset="0"/>
              </a:rPr>
              <a:t>research </a:t>
            </a:r>
            <a:r>
              <a:rPr lang="en-GB" altLang="en-US" sz="2600" dirty="0" smtClean="0">
                <a:latin typeface="Arial" charset="0"/>
                <a:cs typeface="Arial" charset="0"/>
              </a:rPr>
              <a:t>questions (asking ‘why’ successively): Example</a:t>
            </a:r>
            <a:endParaRPr lang="en-GB" altLang="en-US" sz="2600" dirty="0">
              <a:latin typeface="Arial" charset="0"/>
              <a:cs typeface="Arial" charset="0"/>
            </a:endParaRPr>
          </a:p>
        </p:txBody>
      </p:sp>
    </p:spTree>
    <p:extLst>
      <p:ext uri="{BB962C8B-B14F-4D97-AF65-F5344CB8AC3E}">
        <p14:creationId xmlns:p14="http://schemas.microsoft.com/office/powerpoint/2010/main" val="25921047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395536" y="1011136"/>
            <a:ext cx="8604448" cy="5684432"/>
          </a:xfrm>
        </p:spPr>
        <p:txBody>
          <a:bodyPr/>
          <a:lstStyle/>
          <a:p>
            <a:r>
              <a:rPr lang="en-GB" sz="2100" dirty="0"/>
              <a:t>Use convergent thinking to </a:t>
            </a:r>
            <a:r>
              <a:rPr lang="en-GB" sz="2100" b="1" dirty="0"/>
              <a:t>choose your favourite </a:t>
            </a:r>
            <a:r>
              <a:rPr lang="en-GB" sz="2100" b="1" dirty="0" smtClean="0"/>
              <a:t>1 </a:t>
            </a:r>
            <a:r>
              <a:rPr lang="en-GB" sz="2100" b="1" dirty="0"/>
              <a:t>or </a:t>
            </a:r>
            <a:r>
              <a:rPr lang="en-GB" sz="2100" b="1" dirty="0" smtClean="0"/>
              <a:t>2 </a:t>
            </a:r>
            <a:r>
              <a:rPr lang="en-GB" sz="2100" b="1" dirty="0"/>
              <a:t>research questions </a:t>
            </a:r>
            <a:r>
              <a:rPr lang="en-GB" sz="2100" dirty="0"/>
              <a:t>from the list you produced. You may later decide to refine one of these for your project, but do not have to.</a:t>
            </a:r>
          </a:p>
          <a:p>
            <a:r>
              <a:rPr lang="en-GB" sz="2100" dirty="0"/>
              <a:t>To help choose, </a:t>
            </a:r>
            <a:r>
              <a:rPr lang="en-GB" sz="2100" b="1" dirty="0"/>
              <a:t>contextualise your questions</a:t>
            </a:r>
            <a:r>
              <a:rPr lang="en-GB" sz="2100" dirty="0"/>
              <a:t> by asking yourself:</a:t>
            </a:r>
          </a:p>
          <a:p>
            <a:pPr lvl="1"/>
            <a:r>
              <a:rPr lang="en-GB" sz="2100" b="1" dirty="0"/>
              <a:t>What</a:t>
            </a:r>
            <a:r>
              <a:rPr lang="en-GB" sz="2100" dirty="0"/>
              <a:t> is the aim of the research? What will success look like?</a:t>
            </a:r>
          </a:p>
          <a:p>
            <a:pPr lvl="1"/>
            <a:r>
              <a:rPr lang="en-GB" sz="2100" b="1" dirty="0"/>
              <a:t>Who</a:t>
            </a:r>
            <a:r>
              <a:rPr lang="en-GB" sz="2100" dirty="0"/>
              <a:t> will the research benefit and how?</a:t>
            </a:r>
          </a:p>
          <a:p>
            <a:pPr lvl="1"/>
            <a:r>
              <a:rPr lang="en-GB" sz="2100" b="1" dirty="0"/>
              <a:t>Where</a:t>
            </a:r>
            <a:r>
              <a:rPr lang="en-GB" sz="2100" dirty="0"/>
              <a:t> will the research take place and </a:t>
            </a:r>
            <a:r>
              <a:rPr lang="en-GB" sz="2100" b="1" dirty="0"/>
              <a:t>when</a:t>
            </a:r>
            <a:r>
              <a:rPr lang="en-GB" sz="2100" dirty="0"/>
              <a:t>?</a:t>
            </a:r>
          </a:p>
          <a:p>
            <a:pPr lvl="1"/>
            <a:r>
              <a:rPr lang="en-GB" sz="2100" b="1" dirty="0"/>
              <a:t>Why</a:t>
            </a:r>
            <a:r>
              <a:rPr lang="en-GB" sz="2100" dirty="0"/>
              <a:t> is this research important?</a:t>
            </a:r>
          </a:p>
          <a:p>
            <a:pPr lvl="1"/>
            <a:r>
              <a:rPr lang="en-GB" sz="2100" b="1" dirty="0"/>
              <a:t>How</a:t>
            </a:r>
            <a:r>
              <a:rPr lang="en-GB" sz="2100" dirty="0"/>
              <a:t> will the research be conducted (rough method)?</a:t>
            </a:r>
          </a:p>
          <a:p>
            <a:r>
              <a:rPr lang="en-GB" sz="2100" dirty="0"/>
              <a:t>Scope your favourite question(s) by asking yourself 'why?' successively. Ask someone sitting near you to help you answer some of your 'why' questions.</a:t>
            </a:r>
          </a:p>
          <a:p>
            <a:r>
              <a:rPr lang="en-GB" sz="2100" dirty="0"/>
              <a:t>When thinking convergently, remember to </a:t>
            </a:r>
            <a:r>
              <a:rPr lang="en-GB" sz="2100" i="1" dirty="0"/>
              <a:t>be decisive</a:t>
            </a:r>
            <a:r>
              <a:rPr lang="en-GB" sz="2100" dirty="0"/>
              <a:t>, </a:t>
            </a:r>
            <a:r>
              <a:rPr lang="en-GB" sz="2100" i="1" dirty="0"/>
              <a:t>cluster similar project ideas</a:t>
            </a:r>
            <a:r>
              <a:rPr lang="en-GB" sz="2100" dirty="0"/>
              <a:t>, </a:t>
            </a:r>
            <a:r>
              <a:rPr lang="en-GB" sz="2100" i="1" dirty="0"/>
              <a:t>refine and combine ideas</a:t>
            </a:r>
            <a:r>
              <a:rPr lang="en-GB" sz="2100" dirty="0"/>
              <a:t>. </a:t>
            </a:r>
            <a:endParaRPr lang="en-GB" altLang="en-US" sz="2100" dirty="0">
              <a:latin typeface="Arial" charset="0"/>
              <a:cs typeface="Arial" charset="0"/>
            </a:endParaRPr>
          </a:p>
          <a:p>
            <a:r>
              <a:rPr lang="en-GB" altLang="en-US" sz="2100" dirty="0">
                <a:latin typeface="Arial" charset="0"/>
                <a:cs typeface="Arial" charset="0"/>
              </a:rPr>
              <a:t>Post your favourite research question: </a:t>
            </a:r>
            <a:r>
              <a:rPr lang="en-GB" altLang="en-US" sz="2100" dirty="0">
                <a:latin typeface="Arial" charset="0"/>
                <a:cs typeface="Arial" charset="0"/>
                <a:hlinkClick r:id="rId2"/>
              </a:rPr>
              <a:t>https://pollev.com/stephann</a:t>
            </a:r>
            <a:r>
              <a:rPr lang="en-GB" altLang="en-US" sz="2100" dirty="0">
                <a:latin typeface="Arial" charset="0"/>
                <a:cs typeface="Arial" charset="0"/>
              </a:rPr>
              <a:t> </a:t>
            </a:r>
          </a:p>
          <a:p>
            <a:endParaRPr lang="en-GB" altLang="en-US" sz="1800"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26</a:t>
            </a:fld>
            <a:endParaRPr lang="en-GB">
              <a:solidFill>
                <a:prstClr val="black">
                  <a:tint val="75000"/>
                </a:prstClr>
              </a:solidFill>
            </a:endParaRPr>
          </a:p>
        </p:txBody>
      </p:sp>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
        <p:nvSpPr>
          <p:cNvPr id="8194" name="Title 1"/>
          <p:cNvSpPr>
            <a:spLocks noGrp="1"/>
          </p:cNvSpPr>
          <p:nvPr>
            <p:ph type="title"/>
          </p:nvPr>
        </p:nvSpPr>
        <p:spPr>
          <a:xfrm>
            <a:off x="2051720" y="216496"/>
            <a:ext cx="6479951" cy="647700"/>
          </a:xfrm>
        </p:spPr>
        <p:txBody>
          <a:bodyPr>
            <a:normAutofit fontScale="90000"/>
          </a:bodyPr>
          <a:lstStyle/>
          <a:p>
            <a:pPr eaLnBrk="1" hangingPunct="1"/>
            <a:r>
              <a:rPr lang="en-GB" altLang="en-US" sz="2600" dirty="0">
                <a:latin typeface="Arial" charset="0"/>
                <a:cs typeface="Arial" charset="0"/>
              </a:rPr>
              <a:t>Activity: </a:t>
            </a:r>
            <a:r>
              <a:rPr lang="en-GB" altLang="en-US" sz="2600" dirty="0" smtClean="0">
                <a:latin typeface="Arial" charset="0"/>
                <a:cs typeface="Arial" charset="0"/>
              </a:rPr>
              <a:t>Contextualising and scoping </a:t>
            </a:r>
            <a:r>
              <a:rPr lang="en-GB" altLang="en-US" sz="2600" dirty="0">
                <a:latin typeface="Arial" charset="0"/>
                <a:cs typeface="Arial" charset="0"/>
              </a:rPr>
              <a:t>research questions</a:t>
            </a:r>
          </a:p>
        </p:txBody>
      </p:sp>
    </p:spTree>
    <p:extLst>
      <p:ext uri="{BB962C8B-B14F-4D97-AF65-F5344CB8AC3E}">
        <p14:creationId xmlns:p14="http://schemas.microsoft.com/office/powerpoint/2010/main" val="31945276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bwMode="auto">
          <a:xfrm>
            <a:off x="467544" y="2060848"/>
            <a:ext cx="8568952"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sz="2000">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Arial" charset="0"/>
                <a:cs typeface="Arial" charset="0"/>
              </a:defRPr>
            </a:lvl4pPr>
            <a:lvl5pPr marL="2057400" indent="-228600" eaLnBrk="0" hangingPunct="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eaLnBrk="1" fontAlgn="base" hangingPunct="1">
              <a:spcAft>
                <a:spcPct val="0"/>
              </a:spcAft>
              <a:buFont typeface="Arial" charset="0"/>
              <a:buNone/>
            </a:pPr>
            <a:r>
              <a:rPr lang="en-GB" altLang="en-US" sz="2800" b="1" dirty="0">
                <a:solidFill>
                  <a:schemeClr val="bg1">
                    <a:lumMod val="75000"/>
                  </a:schemeClr>
                </a:solidFill>
              </a:rPr>
              <a:t>Introduction to creativity</a:t>
            </a:r>
          </a:p>
          <a:p>
            <a:pPr eaLnBrk="1" fontAlgn="base" hangingPunct="1">
              <a:spcAft>
                <a:spcPct val="0"/>
              </a:spcAft>
              <a:buNone/>
            </a:pPr>
            <a:r>
              <a:rPr lang="en-GB" altLang="en-US" sz="2800" b="1" dirty="0">
                <a:solidFill>
                  <a:schemeClr val="bg1">
                    <a:lumMod val="75000"/>
                  </a:schemeClr>
                </a:solidFill>
              </a:rPr>
              <a:t>Creativity in the research process</a:t>
            </a:r>
          </a:p>
          <a:p>
            <a:pPr eaLnBrk="1" fontAlgn="base" hangingPunct="1">
              <a:spcAft>
                <a:spcPct val="0"/>
              </a:spcAft>
              <a:buNone/>
            </a:pPr>
            <a:r>
              <a:rPr lang="en-GB" altLang="en-US" sz="2800" b="1" dirty="0">
                <a:solidFill>
                  <a:schemeClr val="bg1"/>
                </a:solidFill>
              </a:rPr>
              <a:t>Creativity techniques (applied to research)</a:t>
            </a:r>
          </a:p>
          <a:p>
            <a:pPr eaLnBrk="1" fontAlgn="base" hangingPunct="1">
              <a:spcAft>
                <a:spcPct val="0"/>
              </a:spcAft>
              <a:buNone/>
            </a:pPr>
            <a:r>
              <a:rPr lang="en-GB" altLang="en-US" sz="2800" b="1" dirty="0">
                <a:solidFill>
                  <a:schemeClr val="bg1">
                    <a:lumMod val="75000"/>
                  </a:schemeClr>
                </a:solidFill>
              </a:rPr>
              <a:t>Digital creativity support tools (for after session)</a:t>
            </a:r>
          </a:p>
          <a:p>
            <a:pPr eaLnBrk="1" fontAlgn="base" hangingPunct="1">
              <a:spcAft>
                <a:spcPct val="0"/>
              </a:spcAft>
              <a:buNone/>
            </a:pPr>
            <a:r>
              <a:rPr lang="en-GB" altLang="en-US" sz="2800" b="1" dirty="0">
                <a:solidFill>
                  <a:schemeClr val="bg1">
                    <a:lumMod val="75000"/>
                  </a:schemeClr>
                </a:solidFill>
              </a:rPr>
              <a:t>Creativity strategies</a:t>
            </a:r>
          </a:p>
          <a:p>
            <a:pPr eaLnBrk="1" fontAlgn="base" hangingPunct="1">
              <a:spcAft>
                <a:spcPct val="0"/>
              </a:spcAft>
              <a:buNone/>
            </a:pPr>
            <a:endParaRPr lang="en-GB" altLang="en-US" sz="2800" b="1" dirty="0">
              <a:solidFill>
                <a:prstClr val="black"/>
              </a:solidFill>
            </a:endParaRPr>
          </a:p>
          <a:p>
            <a:pPr eaLnBrk="1" fontAlgn="base" hangingPunct="1">
              <a:spcAft>
                <a:spcPct val="0"/>
              </a:spcAft>
              <a:buFont typeface="Arial" charset="0"/>
              <a:buNone/>
            </a:pPr>
            <a:endParaRPr lang="en-GB" altLang="en-US" sz="2800" b="1" dirty="0">
              <a:solidFill>
                <a:prstClr val="black"/>
              </a:solidFill>
            </a:endParaRPr>
          </a:p>
        </p:txBody>
      </p:sp>
    </p:spTree>
    <p:extLst>
      <p:ext uri="{BB962C8B-B14F-4D97-AF65-F5344CB8AC3E}">
        <p14:creationId xmlns:p14="http://schemas.microsoft.com/office/powerpoint/2010/main" val="23241546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7544" y="908720"/>
            <a:ext cx="8443498" cy="647700"/>
          </a:xfrm>
        </p:spPr>
        <p:txBody>
          <a:bodyPr>
            <a:normAutofit/>
          </a:bodyPr>
          <a:lstStyle/>
          <a:p>
            <a:pPr eaLnBrk="1" hangingPunct="1"/>
            <a:r>
              <a:rPr lang="en-GB" altLang="en-US" sz="2600" dirty="0">
                <a:latin typeface="Arial" charset="0"/>
                <a:cs typeface="Arial" charset="0"/>
              </a:rPr>
              <a:t>Techniques for research creativity: Byron (2013)</a:t>
            </a:r>
          </a:p>
        </p:txBody>
      </p:sp>
      <p:sp>
        <p:nvSpPr>
          <p:cNvPr id="27651" name="Content Placeholder 2"/>
          <p:cNvSpPr>
            <a:spLocks noGrp="1"/>
          </p:cNvSpPr>
          <p:nvPr>
            <p:ph idx="1"/>
          </p:nvPr>
        </p:nvSpPr>
        <p:spPr>
          <a:xfrm>
            <a:off x="467544" y="1556792"/>
            <a:ext cx="8567737" cy="5229200"/>
          </a:xfrm>
        </p:spPr>
        <p:txBody>
          <a:bodyPr/>
          <a:lstStyle/>
          <a:p>
            <a:r>
              <a:rPr lang="en-GB" altLang="en-US" sz="2200" b="1" dirty="0">
                <a:latin typeface="Arial" charset="0"/>
                <a:cs typeface="Arial" charset="0"/>
              </a:rPr>
              <a:t>Take risks</a:t>
            </a:r>
          </a:p>
          <a:p>
            <a:pPr lvl="1"/>
            <a:r>
              <a:rPr lang="en-GB" altLang="en-US" dirty="0">
                <a:latin typeface="Arial" charset="0"/>
                <a:cs typeface="Arial" charset="0"/>
              </a:rPr>
              <a:t>Be ambitious (but not so ambitious that you can’t do it!)</a:t>
            </a:r>
          </a:p>
          <a:p>
            <a:r>
              <a:rPr lang="en-GB" altLang="en-US" sz="2200" b="1" dirty="0">
                <a:latin typeface="Arial" charset="0"/>
                <a:cs typeface="Arial" charset="0"/>
              </a:rPr>
              <a:t>Tolerate ambiguity</a:t>
            </a:r>
          </a:p>
          <a:p>
            <a:pPr lvl="1"/>
            <a:r>
              <a:rPr lang="en-GB" altLang="en-US" dirty="0">
                <a:latin typeface="Arial" charset="0"/>
                <a:cs typeface="Arial" charset="0"/>
              </a:rPr>
              <a:t>Be comfortable with unresolved issues for longer</a:t>
            </a:r>
          </a:p>
          <a:p>
            <a:pPr lvl="2"/>
            <a:r>
              <a:rPr lang="en-GB" altLang="en-US" dirty="0">
                <a:latin typeface="Arial" charset="0"/>
                <a:cs typeface="Arial" charset="0"/>
              </a:rPr>
              <a:t>Trust in the incubation process</a:t>
            </a:r>
          </a:p>
          <a:p>
            <a:pPr lvl="1"/>
            <a:r>
              <a:rPr lang="en-GB" altLang="en-US" dirty="0">
                <a:latin typeface="Arial" charset="0"/>
                <a:cs typeface="Arial" charset="0"/>
              </a:rPr>
              <a:t>Recognise there is no single ‘right’ way to answer a research question (or to ‘do’ research)</a:t>
            </a:r>
          </a:p>
          <a:p>
            <a:pPr lvl="1"/>
            <a:r>
              <a:rPr lang="en-GB" altLang="en-US" dirty="0">
                <a:latin typeface="Arial" charset="0"/>
                <a:cs typeface="Arial" charset="0"/>
              </a:rPr>
              <a:t>Recognise when you ‘do not know’ and accept it</a:t>
            </a:r>
          </a:p>
          <a:p>
            <a:pPr lvl="2"/>
            <a:r>
              <a:rPr lang="en-GB" altLang="en-US" dirty="0">
                <a:latin typeface="Arial" charset="0"/>
                <a:cs typeface="Arial" charset="0"/>
              </a:rPr>
              <a:t>Then do your research to find out</a:t>
            </a:r>
          </a:p>
          <a:p>
            <a:r>
              <a:rPr lang="en-GB" altLang="en-US" sz="2200" b="1" dirty="0">
                <a:latin typeface="Arial" charset="0"/>
                <a:cs typeface="Arial" charset="0"/>
              </a:rPr>
              <a:t>Trust your intuition</a:t>
            </a:r>
          </a:p>
          <a:p>
            <a:pPr lvl="1"/>
            <a:r>
              <a:rPr lang="en-GB" altLang="en-US" dirty="0">
                <a:latin typeface="Arial" charset="0"/>
                <a:cs typeface="Arial" charset="0"/>
              </a:rPr>
              <a:t>But also question it, as your assumptions may not hold</a:t>
            </a:r>
          </a:p>
          <a:p>
            <a:pPr lvl="1"/>
            <a:r>
              <a:rPr lang="en-GB" altLang="en-US" dirty="0">
                <a:latin typeface="Arial" charset="0"/>
                <a:cs typeface="Arial" charset="0"/>
              </a:rPr>
              <a:t>Check or reverse your assumptions regularly</a:t>
            </a:r>
          </a:p>
          <a:p>
            <a:pPr lvl="1"/>
            <a:r>
              <a:rPr lang="en-GB" altLang="en-US" dirty="0">
                <a:latin typeface="Arial" charset="0"/>
                <a:cs typeface="Arial" charset="0"/>
              </a:rPr>
              <a:t>Try multiple approaches</a:t>
            </a:r>
          </a:p>
          <a:p>
            <a:pPr lvl="2"/>
            <a:r>
              <a:rPr lang="en-GB" altLang="en-US" dirty="0">
                <a:latin typeface="Arial" charset="0"/>
                <a:cs typeface="Arial" charset="0"/>
              </a:rPr>
              <a:t>Suspend judgement until you have explored them all</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28</a:t>
            </a:fld>
            <a:endParaRPr lang="en-GB">
              <a:solidFill>
                <a:prstClr val="black">
                  <a:tint val="75000"/>
                </a:prstClr>
              </a:solidFill>
            </a:endParaRPr>
          </a:p>
        </p:txBody>
      </p:sp>
      <p:pic>
        <p:nvPicPr>
          <p:cNvPr id="2050" name="Picture 2" descr="http://upload.wikimedia.org/wikipedia/commons/thumb/4/49/AT_YOUR_OWN_RISK.svg/2000px-AT_YOUR_OWN_RISK.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1484784"/>
            <a:ext cx="1309815" cy="13098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2.staticflickr.com/8/7185/6972755597_d6f2a6c39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110" b="33352"/>
          <a:stretch/>
        </p:blipFill>
        <p:spPr bwMode="auto">
          <a:xfrm>
            <a:off x="7038834" y="3933056"/>
            <a:ext cx="1872208" cy="9461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commons/3/39/Almeida_J%C3%BAnior_-_Mo%C3%A7a_com_Livr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447" r="25795" b="14145"/>
          <a:stretch/>
        </p:blipFill>
        <p:spPr bwMode="auto">
          <a:xfrm>
            <a:off x="7795705" y="5445224"/>
            <a:ext cx="1348295" cy="141277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5"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550210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5" presetID="1" presetClass="entr" presetSubtype="0" fill="hold" grpId="0" nodeType="with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1" presetID="1" presetClass="entr" presetSubtype="0" fill="hold" grpId="0" nodeType="with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rgbClr val="969696"/>
                                      </p:to>
                                    </p:animClr>
                                  </p:subTnLst>
                                </p:cTn>
                              </p:par>
                              <p:par>
                                <p:cTn id="29" presetID="1" presetClass="entr" presetSubtype="0" fill="hold" nodeType="with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rgbClr val="969696"/>
                                      </p:to>
                                    </p:animClr>
                                  </p:subTnLst>
                                </p:cTn>
                              </p:par>
                              <p:par>
                                <p:cTn id="33" presetID="1" presetClass="entr" presetSubtype="0" fill="hold" grpId="0" nodeType="with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0" end="10"/>
                                            </p:txEl>
                                          </p:spTgt>
                                        </p:tgtEl>
                                        <p:attrNameLst>
                                          <p:attrName>ppt_c</p:attrName>
                                        </p:attrNameLst>
                                      </p:cBhvr>
                                      <p:to>
                                        <a:srgbClr val="969696"/>
                                      </p:to>
                                    </p:animClr>
                                  </p:subTnLst>
                                </p:cTn>
                              </p:par>
                              <p:par>
                                <p:cTn id="35" presetID="1" presetClass="entr" presetSubtype="0" fill="hold" grpId="0" nodeType="withEffect">
                                  <p:stCondLst>
                                    <p:cond delay="0"/>
                                  </p:stCondLst>
                                  <p:childTnLst>
                                    <p:set>
                                      <p:cBhvr>
                                        <p:cTn id="36" dur="1" fill="hold">
                                          <p:stCondLst>
                                            <p:cond delay="0"/>
                                          </p:stCondLst>
                                        </p:cTn>
                                        <p:tgtEl>
                                          <p:spTgt spid="27651">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1" end="11"/>
                                            </p:txEl>
                                          </p:spTgt>
                                        </p:tgtEl>
                                        <p:attrNameLst>
                                          <p:attrName>ppt_c</p:attrName>
                                        </p:attrNameLst>
                                      </p:cBhvr>
                                      <p:to>
                                        <a:srgbClr val="969696"/>
                                      </p:to>
                                    </p:animClr>
                                  </p:subTnLst>
                                </p:cTn>
                              </p:par>
                              <p:par>
                                <p:cTn id="37" presetID="1" presetClass="entr" presetSubtype="0" fill="hold" grpId="0" nodeType="withEffect">
                                  <p:stCondLst>
                                    <p:cond delay="0"/>
                                  </p:stCondLst>
                                  <p:childTnLst>
                                    <p:set>
                                      <p:cBhvr>
                                        <p:cTn id="38" dur="1" fill="hold">
                                          <p:stCondLst>
                                            <p:cond delay="0"/>
                                          </p:stCondLst>
                                        </p:cTn>
                                        <p:tgtEl>
                                          <p:spTgt spid="27651">
                                            <p:txEl>
                                              <p:pRg st="12" end="1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2" end="12"/>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2" y="981075"/>
            <a:ext cx="8536561" cy="647700"/>
          </a:xfrm>
        </p:spPr>
        <p:txBody>
          <a:bodyPr>
            <a:noAutofit/>
          </a:bodyPr>
          <a:lstStyle/>
          <a:p>
            <a:pPr eaLnBrk="1" hangingPunct="1"/>
            <a:r>
              <a:rPr lang="en-GB" altLang="en-US" sz="2600" dirty="0">
                <a:latin typeface="Arial" charset="0"/>
                <a:cs typeface="Arial" charset="0"/>
              </a:rPr>
              <a:t>Techniques for research creativity: Greenfield (2002)</a:t>
            </a:r>
          </a:p>
        </p:txBody>
      </p:sp>
      <p:sp>
        <p:nvSpPr>
          <p:cNvPr id="27651" name="Content Placeholder 2"/>
          <p:cNvSpPr>
            <a:spLocks noGrp="1"/>
          </p:cNvSpPr>
          <p:nvPr>
            <p:ph idx="1"/>
          </p:nvPr>
        </p:nvSpPr>
        <p:spPr>
          <a:xfrm>
            <a:off x="467544" y="1628800"/>
            <a:ext cx="7506833" cy="5229200"/>
          </a:xfrm>
        </p:spPr>
        <p:txBody>
          <a:bodyPr/>
          <a:lstStyle/>
          <a:p>
            <a:r>
              <a:rPr lang="en-GB" altLang="en-US" sz="2200" b="1" dirty="0">
                <a:latin typeface="Arial" charset="0"/>
                <a:cs typeface="Arial" charset="0"/>
              </a:rPr>
              <a:t>Random guesses</a:t>
            </a:r>
          </a:p>
          <a:p>
            <a:pPr lvl="1"/>
            <a:r>
              <a:rPr lang="en-GB" altLang="en-US" dirty="0">
                <a:latin typeface="Arial" charset="0"/>
                <a:cs typeface="Arial" charset="0"/>
              </a:rPr>
              <a:t>Research problem is solved by generating a number                          of potential solutions at ‘random’ (similar to brainstorming)</a:t>
            </a:r>
          </a:p>
          <a:p>
            <a:pPr lvl="1"/>
            <a:r>
              <a:rPr lang="en-GB" altLang="en-US" dirty="0">
                <a:latin typeface="Arial" charset="0"/>
                <a:cs typeface="Arial" charset="0"/>
              </a:rPr>
              <a:t>Hopefully a solution will make sense and work</a:t>
            </a:r>
          </a:p>
          <a:p>
            <a:r>
              <a:rPr lang="en-GB" altLang="en-US" sz="2200" b="1" dirty="0">
                <a:latin typeface="Arial" charset="0"/>
                <a:cs typeface="Arial" charset="0"/>
              </a:rPr>
              <a:t>Reasoning by analogy</a:t>
            </a:r>
          </a:p>
          <a:p>
            <a:pPr lvl="1"/>
            <a:r>
              <a:rPr lang="en-GB" altLang="en-US" dirty="0">
                <a:latin typeface="Arial" charset="0"/>
                <a:cs typeface="Arial" charset="0"/>
              </a:rPr>
              <a:t>Asking ‘is the problem similar to anything else                           that already has a solution or explanation’?</a:t>
            </a:r>
          </a:p>
          <a:p>
            <a:r>
              <a:rPr lang="en-GB" altLang="en-US" sz="2200" b="1" dirty="0">
                <a:latin typeface="Arial" charset="0"/>
                <a:cs typeface="Arial" charset="0"/>
              </a:rPr>
              <a:t>Inversion</a:t>
            </a:r>
          </a:p>
          <a:p>
            <a:pPr lvl="1"/>
            <a:r>
              <a:rPr lang="en-GB" altLang="en-US" dirty="0">
                <a:latin typeface="Arial" charset="0"/>
                <a:cs typeface="Arial" charset="0"/>
              </a:rPr>
              <a:t>Looking at the problem from an opposite angle</a:t>
            </a:r>
          </a:p>
          <a:p>
            <a:pPr lvl="1"/>
            <a:r>
              <a:rPr lang="en-GB" altLang="en-US" dirty="0">
                <a:latin typeface="Arial" charset="0"/>
                <a:cs typeface="Arial" charset="0"/>
              </a:rPr>
              <a:t>e.g. instead of ‘which research method(s) should I use?’                ask ‘why shouldn’t I use surveys/interviews/observations?’</a:t>
            </a:r>
          </a:p>
          <a:p>
            <a:r>
              <a:rPr lang="en-GB" altLang="en-US" sz="2200" b="1" dirty="0">
                <a:latin typeface="Arial" charset="0"/>
                <a:cs typeface="Arial" charset="0"/>
              </a:rPr>
              <a:t>Partition</a:t>
            </a:r>
          </a:p>
          <a:p>
            <a:pPr lvl="1"/>
            <a:r>
              <a:rPr lang="en-GB" altLang="en-US" dirty="0">
                <a:latin typeface="Arial" charset="0"/>
                <a:cs typeface="Arial" charset="0"/>
              </a:rPr>
              <a:t>Breaking down the problem into smaller,                                            more manageable and understandable parts</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29</a:t>
            </a:fld>
            <a:endParaRPr lang="en-GB" dirty="0">
              <a:solidFill>
                <a:prstClr val="black">
                  <a:tint val="75000"/>
                </a:prstClr>
              </a:solidFill>
            </a:endParaRPr>
          </a:p>
        </p:txBody>
      </p:sp>
      <p:sp>
        <p:nvSpPr>
          <p:cNvPr id="5" name="TextBox 4"/>
          <p:cNvSpPr txBox="1"/>
          <p:nvPr/>
        </p:nvSpPr>
        <p:spPr>
          <a:xfrm>
            <a:off x="3275856" y="0"/>
            <a:ext cx="5868144" cy="646331"/>
          </a:xfrm>
          <a:prstGeom prst="rect">
            <a:avLst/>
          </a:prstGeom>
          <a:solidFill>
            <a:schemeClr val="bg1">
              <a:lumMod val="95000"/>
            </a:schemeClr>
          </a:solidFill>
        </p:spPr>
        <p:txBody>
          <a:bodyPr wrap="square" rtlCol="0">
            <a:spAutoFit/>
          </a:bodyPr>
          <a:lstStyle/>
          <a:p>
            <a:r>
              <a:rPr lang="en-GB" dirty="0">
                <a:latin typeface="Arial" panose="020B0604020202020204" pitchFamily="34" charset="0"/>
                <a:cs typeface="Arial" panose="020B0604020202020204" pitchFamily="34" charset="0"/>
              </a:rPr>
              <a:t>Based on Dawson, C. (2015). Projects in Computing and Information Systems (3</a:t>
            </a:r>
            <a:r>
              <a:rPr lang="en-GB" baseline="30000" dirty="0">
                <a:latin typeface="Arial" panose="020B0604020202020204" pitchFamily="34" charset="0"/>
                <a:cs typeface="Arial" panose="020B0604020202020204" pitchFamily="34" charset="0"/>
              </a:rPr>
              <a:t>rd</a:t>
            </a:r>
            <a:r>
              <a:rPr lang="en-GB" dirty="0">
                <a:latin typeface="Arial" panose="020B0604020202020204" pitchFamily="34" charset="0"/>
                <a:cs typeface="Arial" panose="020B0604020202020204" pitchFamily="34" charset="0"/>
              </a:rPr>
              <a:t> Ed). Chapter 2: Research.</a:t>
            </a:r>
          </a:p>
        </p:txBody>
      </p:sp>
      <p:grpSp>
        <p:nvGrpSpPr>
          <p:cNvPr id="3" name="Group 2"/>
          <p:cNvGrpSpPr/>
          <p:nvPr/>
        </p:nvGrpSpPr>
        <p:grpSpPr>
          <a:xfrm>
            <a:off x="7668344" y="4365104"/>
            <a:ext cx="1336530" cy="794667"/>
            <a:chOff x="7668344" y="4221088"/>
            <a:chExt cx="1336530" cy="794667"/>
          </a:xfrm>
        </p:grpSpPr>
        <p:pic>
          <p:nvPicPr>
            <p:cNvPr id="4098" name="Picture 2" descr="http://4vector.com/i/free-vector-inverted-question-mark-clip-art_109746_Inverted_Question_Mark_clip_art_high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7668344" y="4221088"/>
              <a:ext cx="612068" cy="794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clker.com/cliparts/0/7/7/b/1242250951357702139Inverted_question_mark_alternate_inverted%20%281%29.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flipV="1">
              <a:off x="8388424" y="4221089"/>
              <a:ext cx="616450" cy="794666"/>
            </a:xfrm>
            <a:prstGeom prst="rect">
              <a:avLst/>
            </a:prstGeom>
            <a:noFill/>
            <a:extLst>
              <a:ext uri="{909E8E84-426E-40DD-AFC4-6F175D3DCCD1}">
                <a14:hiddenFill xmlns:a14="http://schemas.microsoft.com/office/drawing/2010/main">
                  <a:solidFill>
                    <a:srgbClr val="FFFFFF"/>
                  </a:solidFill>
                </a14:hiddenFill>
              </a:ext>
            </a:extLst>
          </p:spPr>
        </p:pic>
      </p:grpSp>
      <p:pic>
        <p:nvPicPr>
          <p:cNvPr id="4102" name="Picture 6" descr="http://clipart-finder.com/data/preview/ftpartition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6225" y="5696266"/>
            <a:ext cx="1062118" cy="106211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tudy.com/cimages/multimages/16/analogy2.png"/>
          <p:cNvPicPr>
            <a:picLocks noChangeAspect="1" noChangeArrowheads="1"/>
          </p:cNvPicPr>
          <p:nvPr/>
        </p:nvPicPr>
        <p:blipFill rotWithShape="1">
          <a:blip r:embed="rId5">
            <a:extLst>
              <a:ext uri="{28A0092B-C50C-407E-A947-70E740481C1C}">
                <a14:useLocalDpi xmlns:a14="http://schemas.microsoft.com/office/drawing/2010/main" val="0"/>
              </a:ext>
            </a:extLst>
          </a:blip>
          <a:srcRect l="4143" t="7909"/>
          <a:stretch/>
        </p:blipFill>
        <p:spPr bwMode="auto">
          <a:xfrm>
            <a:off x="6808857" y="2743200"/>
            <a:ext cx="2299275" cy="151091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www.jennyreadresearch.com/wp-content/uploads/2012/01/BinaryRandomDotPattern.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0792" t="18190" r="27416" b="38154"/>
          <a:stretch/>
        </p:blipFill>
        <p:spPr bwMode="auto">
          <a:xfrm>
            <a:off x="7896486" y="1772816"/>
            <a:ext cx="1108388" cy="86878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79512" y="174522"/>
            <a:ext cx="2448272" cy="829518"/>
            <a:chOff x="179512" y="174522"/>
            <a:chExt cx="2448272" cy="829518"/>
          </a:xfrm>
        </p:grpSpPr>
        <p:sp>
          <p:nvSpPr>
            <p:cNvPr id="13" name="Rectangle 12"/>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p:nvPr/>
          </p:nvPicPr>
          <p:blipFill rotWithShape="1">
            <a:blip r:embed="rId7"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705632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1" presetID="1" presetClass="entr" presetSubtype="0" fill="hold" nodeType="withEffect">
                                  <p:stCondLst>
                                    <p:cond delay="0"/>
                                  </p:stCondLst>
                                  <p:childTnLst>
                                    <p:set>
                                      <p:cBhvr>
                                        <p:cTn id="12" dur="1" fill="hold">
                                          <p:stCondLst>
                                            <p:cond delay="0"/>
                                          </p:stCondLst>
                                        </p:cTn>
                                        <p:tgtEl>
                                          <p:spTgt spid="4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7" presetID="1" presetClass="entr" presetSubtype="0" fill="hold" grpId="0" nodeType="with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9" presetID="1" presetClass="entr" presetSubtype="0" fill="hold" nodeType="withEffect">
                                  <p:stCondLst>
                                    <p:cond delay="0"/>
                                  </p:stCondLst>
                                  <p:childTnLst>
                                    <p:set>
                                      <p:cBhvr>
                                        <p:cTn id="20" dur="1" fill="hold">
                                          <p:stCondLst>
                                            <p:cond delay="0"/>
                                          </p:stCondLst>
                                        </p:cTn>
                                        <p:tgtEl>
                                          <p:spTgt spid="4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5" presetID="1" presetClass="entr" presetSubtype="0" fill="hold" grpId="0" nodeType="withEffect">
                                  <p:stCondLst>
                                    <p:cond delay="0"/>
                                  </p:stCondLst>
                                  <p:childTnLst>
                                    <p:set>
                                      <p:cBhvr>
                                        <p:cTn id="26"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7" presetID="1" presetClass="entr" presetSubtype="0" fill="hold" grpId="0" nodeType="withEffect">
                                  <p:stCondLst>
                                    <p:cond delay="0"/>
                                  </p:stCondLst>
                                  <p:childTnLst>
                                    <p:set>
                                      <p:cBhvr>
                                        <p:cTn id="28"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rgbClr val="969696"/>
                                      </p:to>
                                    </p:animClr>
                                  </p:subTnLst>
                                </p:cTn>
                              </p:par>
                              <p:par>
                                <p:cTn id="35" presetID="1" presetClass="entr" presetSubtype="0" fill="hold" grpId="0" nodeType="withEffect">
                                  <p:stCondLst>
                                    <p:cond delay="0"/>
                                  </p:stCondLst>
                                  <p:childTnLst>
                                    <p:set>
                                      <p:cBhvr>
                                        <p:cTn id="36"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rgbClr val="969696"/>
                                      </p:to>
                                    </p:animClr>
                                  </p:subTnLst>
                                </p:cTn>
                              </p:par>
                              <p:par>
                                <p:cTn id="37" presetID="1" presetClass="entr" presetSubtype="0" fill="hold" nodeType="withEffect">
                                  <p:stCondLst>
                                    <p:cond delay="0"/>
                                  </p:stCondLst>
                                  <p:childTnLst>
                                    <p:set>
                                      <p:cBhvr>
                                        <p:cTn id="38"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What is creativity?</a:t>
            </a:r>
          </a:p>
        </p:txBody>
      </p:sp>
      <p:sp>
        <p:nvSpPr>
          <p:cNvPr id="27651" name="Content Placeholder 2"/>
          <p:cNvSpPr>
            <a:spLocks noGrp="1"/>
          </p:cNvSpPr>
          <p:nvPr>
            <p:ph idx="1"/>
          </p:nvPr>
        </p:nvSpPr>
        <p:spPr>
          <a:xfrm>
            <a:off x="467544" y="1628800"/>
            <a:ext cx="8567737" cy="5229200"/>
          </a:xfrm>
        </p:spPr>
        <p:txBody>
          <a:bodyPr/>
          <a:lstStyle/>
          <a:p>
            <a:r>
              <a:rPr lang="en-GB" altLang="en-US" sz="2200" dirty="0">
                <a:latin typeface="Arial" charset="0"/>
                <a:cs typeface="Arial" charset="0"/>
              </a:rPr>
              <a:t>Ideas that are original and useful (Byron, 2009)</a:t>
            </a:r>
          </a:p>
          <a:p>
            <a:r>
              <a:rPr lang="en-GB" sz="2200" dirty="0"/>
              <a:t>A new combination or connection between ideas (Byron, 2009)</a:t>
            </a:r>
            <a:endParaRPr lang="en-GB" altLang="en-US" sz="2200"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a:t>
            </a:fld>
            <a:endParaRPr lang="en-GB">
              <a:solidFill>
                <a:prstClr val="black">
                  <a:tint val="75000"/>
                </a:prstClr>
              </a:solidFill>
            </a:endParaRPr>
          </a:p>
        </p:txBody>
      </p:sp>
      <p:pic>
        <p:nvPicPr>
          <p:cNvPr id="9220" name="Picture 4" descr="https://upload.wikimedia.org/wikipedia/commons/thumb/0/07/Creativity_Lives_Here._--_Learning_Centre.jpg/320px-Creativity_Lives_Here._--_Learning_Cent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3" y="2636912"/>
            <a:ext cx="6341536" cy="422108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79512" y="174522"/>
            <a:ext cx="2448272" cy="829518"/>
            <a:chOff x="179512" y="174522"/>
            <a:chExt cx="2448272" cy="829518"/>
          </a:xfrm>
        </p:grpSpPr>
        <p:sp>
          <p:nvSpPr>
            <p:cNvPr id="3" name="Rectangle 2"/>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6171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7544" y="908720"/>
            <a:ext cx="8229600" cy="647700"/>
          </a:xfrm>
        </p:spPr>
        <p:txBody>
          <a:bodyPr>
            <a:normAutofit/>
          </a:bodyPr>
          <a:lstStyle/>
          <a:p>
            <a:pPr eaLnBrk="1" hangingPunct="1"/>
            <a:r>
              <a:rPr lang="en-GB" altLang="en-US" sz="2600" dirty="0">
                <a:latin typeface="Arial" charset="0"/>
                <a:cs typeface="Arial" charset="0"/>
              </a:rPr>
              <a:t>Applying reasoning by analogy in research</a:t>
            </a:r>
          </a:p>
        </p:txBody>
      </p:sp>
      <p:sp>
        <p:nvSpPr>
          <p:cNvPr id="27651" name="Content Placeholder 2"/>
          <p:cNvSpPr>
            <a:spLocks noGrp="1"/>
          </p:cNvSpPr>
          <p:nvPr>
            <p:ph idx="1"/>
          </p:nvPr>
        </p:nvSpPr>
        <p:spPr>
          <a:xfrm>
            <a:off x="467544" y="1484784"/>
            <a:ext cx="8424936" cy="5229200"/>
          </a:xfrm>
        </p:spPr>
        <p:txBody>
          <a:bodyPr/>
          <a:lstStyle/>
          <a:p>
            <a:r>
              <a:rPr lang="en-GB" altLang="en-US" sz="2200" dirty="0">
                <a:latin typeface="Arial" charset="0"/>
                <a:cs typeface="Arial" charset="0"/>
              </a:rPr>
              <a:t>An analogy is when we say something is like something else in some respects, but not others</a:t>
            </a:r>
          </a:p>
          <a:p>
            <a:pPr lvl="1"/>
            <a:r>
              <a:rPr lang="en-GB" altLang="en-US" dirty="0">
                <a:latin typeface="Arial" charset="0"/>
                <a:cs typeface="Arial" charset="0"/>
              </a:rPr>
              <a:t>e.g. time is like money; both are precious, both can be saved, both can run out BUT we can make more money but not time etc.</a:t>
            </a:r>
          </a:p>
          <a:p>
            <a:pPr marL="514350" indent="-457200">
              <a:buFont typeface="+mj-lt"/>
              <a:buAutoNum type="arabicPeriod"/>
            </a:pPr>
            <a:r>
              <a:rPr lang="en-GB" altLang="en-US" dirty="0">
                <a:latin typeface="Arial" charset="0"/>
                <a:cs typeface="Arial" charset="0"/>
              </a:rPr>
              <a:t>Identify what you want ideas for and form a core verb phrase to capture the functional nature of what you are looking for.</a:t>
            </a:r>
          </a:p>
          <a:p>
            <a:pPr lvl="1">
              <a:buFont typeface="Arial" panose="020B0604020202020204" pitchFamily="34" charset="0"/>
              <a:buChar char="•"/>
            </a:pPr>
            <a:r>
              <a:rPr lang="en-GB" altLang="en-US" dirty="0">
                <a:latin typeface="Arial" charset="0"/>
                <a:cs typeface="Arial" charset="0"/>
              </a:rPr>
              <a:t>e.g. ‘how to design X,’ how to prevent Y,’ ‘how to ensure Z.’</a:t>
            </a:r>
            <a:endParaRPr lang="en-GB" altLang="en-US" dirty="0"/>
          </a:p>
          <a:p>
            <a:pPr marL="571500" indent="-457200">
              <a:buFont typeface="+mj-lt"/>
              <a:buAutoNum type="arabicPeriod"/>
            </a:pPr>
            <a:r>
              <a:rPr lang="en-GB" dirty="0"/>
              <a:t>Generate a list of possible items like it in some way (e.g. having a baby, baking a cake, a mad scientist, supermarket shelves)</a:t>
            </a:r>
          </a:p>
          <a:p>
            <a:pPr marL="571500" indent="-457200">
              <a:buFont typeface="+mj-lt"/>
              <a:buAutoNum type="arabicPeriod"/>
            </a:pPr>
            <a:r>
              <a:rPr lang="en-GB" dirty="0"/>
              <a:t>Describe one of the interesting analogies, including:</a:t>
            </a:r>
          </a:p>
          <a:p>
            <a:pPr lvl="1"/>
            <a:r>
              <a:rPr lang="en-GB" dirty="0"/>
              <a:t>Active aspects (e.g. how it works, what it does, how it is used)</a:t>
            </a:r>
          </a:p>
          <a:p>
            <a:pPr lvl="1"/>
            <a:r>
              <a:rPr lang="en-GB" dirty="0"/>
              <a:t>Passive aspects (e.g. size, position, format, appearance)</a:t>
            </a:r>
          </a:p>
          <a:p>
            <a:pPr marL="571500" indent="-457200">
              <a:buFont typeface="+mj-lt"/>
              <a:buAutoNum type="arabicPeriod"/>
            </a:pPr>
            <a:r>
              <a:rPr lang="en-GB" dirty="0"/>
              <a:t>Use your description to suggest ideas relevant to your problem</a:t>
            </a:r>
          </a:p>
          <a:p>
            <a:pPr lvl="1"/>
            <a:r>
              <a:rPr lang="en-GB" dirty="0"/>
              <a:t>Use features of the </a:t>
            </a:r>
            <a:r>
              <a:rPr lang="en-GB" dirty="0" err="1"/>
              <a:t>analog</a:t>
            </a:r>
            <a:r>
              <a:rPr lang="en-GB" dirty="0"/>
              <a:t> directly or differences to suggest other ways of looking at your problem.</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30</a:t>
            </a:fld>
            <a:endParaRPr lang="en-GB">
              <a:solidFill>
                <a:prstClr val="black">
                  <a:tint val="75000"/>
                </a:prstClr>
              </a:solidFill>
            </a:endParaRPr>
          </a:p>
        </p:txBody>
      </p:sp>
      <p:pic>
        <p:nvPicPr>
          <p:cNvPr id="16386" name="Picture 2" descr="https://pixabay.com/static/uploads/photo/2013/02/03/03/08/clock-77497_64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678" r="11463"/>
          <a:stretch/>
        </p:blipFill>
        <p:spPr bwMode="auto">
          <a:xfrm>
            <a:off x="7696200" y="0"/>
            <a:ext cx="1447800" cy="14127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87825" y="0"/>
            <a:ext cx="4708376" cy="369332"/>
          </a:xfrm>
          <a:prstGeom prst="rect">
            <a:avLst/>
          </a:prstGeom>
          <a:solidFill>
            <a:schemeClr val="bg1">
              <a:lumMod val="95000"/>
            </a:schemeClr>
          </a:solidFill>
        </p:spPr>
        <p:txBody>
          <a:bodyPr wrap="square">
            <a:spAutoFit/>
          </a:bodyPr>
          <a:lstStyle/>
          <a:p>
            <a:r>
              <a:rPr lang="en-GB" dirty="0">
                <a:latin typeface="Arial" panose="020B0604020202020204" pitchFamily="34" charset="0"/>
                <a:cs typeface="Arial" panose="020B0604020202020204" pitchFamily="34" charset="0"/>
              </a:rPr>
              <a:t> Adapted from </a:t>
            </a:r>
            <a:r>
              <a:rPr lang="en-GB" dirty="0">
                <a:latin typeface="Arial" panose="020B0604020202020204" pitchFamily="34" charset="0"/>
                <a:cs typeface="Arial" panose="020B0604020202020204" pitchFamily="34" charset="0"/>
                <a:hlinkClick r:id="rId3"/>
              </a:rPr>
              <a:t>www.mycoted.com/Analogies</a:t>
            </a:r>
            <a:r>
              <a:rPr lang="en-GB" dirty="0">
                <a:latin typeface="Arial" panose="020B0604020202020204" pitchFamily="34" charset="0"/>
                <a:cs typeface="Arial" panose="020B0604020202020204" pitchFamily="34" charset="0"/>
              </a:rPr>
              <a:t> </a:t>
            </a:r>
          </a:p>
        </p:txBody>
      </p:sp>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203857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3" presetID="1" presetClass="entr" presetSubtype="0" fill="hold" grpId="0" nodeType="withEffect">
                                  <p:stCondLst>
                                    <p:cond delay="0"/>
                                  </p:stCondLst>
                                  <p:childTnLst>
                                    <p:set>
                                      <p:cBhvr>
                                        <p:cTn id="24"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5" presetID="1" presetClass="entr" presetSubtype="0" fill="hold" grpId="0" nodeType="with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rgbClr val="969696"/>
                                      </p:to>
                                    </p:animClr>
                                  </p:subTnLst>
                                </p:cTn>
                              </p:par>
                              <p:par>
                                <p:cTn id="31" presetID="1" presetClass="entr" presetSubtype="0" fill="hold" grpId="0" nodeType="withEffect">
                                  <p:stCondLst>
                                    <p:cond delay="0"/>
                                  </p:stCondLst>
                                  <p:childTnLst>
                                    <p:set>
                                      <p:cBhvr>
                                        <p:cTn id="32"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Activity: Reasoning by analogy in research</a:t>
            </a:r>
          </a:p>
        </p:txBody>
      </p:sp>
      <p:sp>
        <p:nvSpPr>
          <p:cNvPr id="27651" name="Content Placeholder 2"/>
          <p:cNvSpPr>
            <a:spLocks noGrp="1"/>
          </p:cNvSpPr>
          <p:nvPr>
            <p:ph idx="1"/>
          </p:nvPr>
        </p:nvSpPr>
        <p:spPr>
          <a:xfrm>
            <a:off x="575048" y="4005064"/>
            <a:ext cx="8568952" cy="2448272"/>
          </a:xfrm>
        </p:spPr>
        <p:txBody>
          <a:bodyPr/>
          <a:lstStyle/>
          <a:p>
            <a:r>
              <a:rPr lang="en-GB" altLang="en-US" sz="2200" dirty="0">
                <a:latin typeface="Arial" charset="0"/>
                <a:cs typeface="Arial" charset="0"/>
              </a:rPr>
              <a:t>You want to design a novel (original) mobile app to encourage young adults to manage their personal finances better</a:t>
            </a:r>
          </a:p>
          <a:p>
            <a:r>
              <a:rPr lang="en-GB" altLang="en-US" sz="2200" dirty="0">
                <a:latin typeface="Arial" charset="0"/>
                <a:cs typeface="Arial" charset="0"/>
              </a:rPr>
              <a:t>During a requirements gathering focus group, target users stated the need to make sure the app is not ‘boring’ or ‘prescriptive’</a:t>
            </a:r>
          </a:p>
          <a:p>
            <a:pPr lvl="1"/>
            <a:r>
              <a:rPr lang="en-GB" altLang="en-US" sz="2200" dirty="0">
                <a:latin typeface="Arial" charset="0"/>
                <a:cs typeface="Arial" charset="0"/>
              </a:rPr>
              <a:t>Young adults should actually </a:t>
            </a:r>
            <a:r>
              <a:rPr lang="en-GB" altLang="en-US" sz="2200" i="1" dirty="0">
                <a:latin typeface="Arial" charset="0"/>
                <a:cs typeface="Arial" charset="0"/>
              </a:rPr>
              <a:t>want</a:t>
            </a:r>
            <a:r>
              <a:rPr lang="en-GB" altLang="en-US" sz="2200" dirty="0">
                <a:latin typeface="Arial" charset="0"/>
                <a:cs typeface="Arial" charset="0"/>
              </a:rPr>
              <a:t> to use it regularly</a:t>
            </a:r>
          </a:p>
          <a:p>
            <a:r>
              <a:rPr lang="en-GB" altLang="en-US" sz="2200" dirty="0">
                <a:latin typeface="Arial" charset="0"/>
                <a:cs typeface="Arial" charset="0"/>
              </a:rPr>
              <a:t>Use reasoning by analogy to think of some original design ideas</a:t>
            </a:r>
          </a:p>
          <a:p>
            <a:endParaRPr lang="en-GB" altLang="en-US"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31</a:t>
            </a:fld>
            <a:endParaRPr lang="en-GB">
              <a:solidFill>
                <a:prstClr val="black">
                  <a:tint val="75000"/>
                </a:prstClr>
              </a:solidFill>
            </a:endParaRPr>
          </a:p>
        </p:txBody>
      </p:sp>
      <p:sp>
        <p:nvSpPr>
          <p:cNvPr id="3" name="Rectangle 2"/>
          <p:cNvSpPr/>
          <p:nvPr/>
        </p:nvSpPr>
        <p:spPr>
          <a:xfrm>
            <a:off x="3994833" y="0"/>
            <a:ext cx="5149167" cy="584775"/>
          </a:xfrm>
          <a:prstGeom prst="rect">
            <a:avLst/>
          </a:prstGeom>
          <a:solidFill>
            <a:schemeClr val="bg1">
              <a:lumMod val="95000"/>
            </a:schemeClr>
          </a:solidFill>
        </p:spPr>
        <p:txBody>
          <a:bodyPr wrap="none">
            <a:spAutoFit/>
          </a:bodyPr>
          <a:lstStyle/>
          <a:p>
            <a:r>
              <a:rPr lang="en-GB" altLang="en-US" sz="3200" dirty="0">
                <a:latin typeface="Arial" charset="0"/>
                <a:cs typeface="Arial" charset="0"/>
              </a:rPr>
              <a:t>“Managing money is like…”</a:t>
            </a:r>
          </a:p>
        </p:txBody>
      </p:sp>
      <p:pic>
        <p:nvPicPr>
          <p:cNvPr id="17414" name="Picture 6" descr="https://pixabay.com/static/uploads/photo/2014/08/29/19/02/smartphone-431231_640.jpg"/>
          <p:cNvPicPr>
            <a:picLocks noChangeAspect="1" noChangeArrowheads="1"/>
          </p:cNvPicPr>
          <p:nvPr/>
        </p:nvPicPr>
        <p:blipFill rotWithShape="1">
          <a:blip r:embed="rId2">
            <a:extLst>
              <a:ext uri="{28A0092B-C50C-407E-A947-70E740481C1C}">
                <a14:useLocalDpi xmlns:a14="http://schemas.microsoft.com/office/drawing/2010/main" val="0"/>
              </a:ext>
            </a:extLst>
          </a:blip>
          <a:srcRect r="12238"/>
          <a:stretch/>
        </p:blipFill>
        <p:spPr bwMode="auto">
          <a:xfrm>
            <a:off x="4435545" y="1556793"/>
            <a:ext cx="2908808" cy="22061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83" y="1484758"/>
            <a:ext cx="3599297" cy="2399532"/>
          </a:xfrm>
          <a:prstGeom prst="rect">
            <a:avLst/>
          </a:prstGeom>
        </p:spPr>
      </p:pic>
    </p:spTree>
    <p:extLst>
      <p:ext uri="{BB962C8B-B14F-4D97-AF65-F5344CB8AC3E}">
        <p14:creationId xmlns:p14="http://schemas.microsoft.com/office/powerpoint/2010/main" val="24469981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7544" y="1190878"/>
            <a:ext cx="8229600" cy="647700"/>
          </a:xfrm>
        </p:spPr>
        <p:txBody>
          <a:bodyPr>
            <a:noAutofit/>
          </a:bodyPr>
          <a:lstStyle/>
          <a:p>
            <a:pPr eaLnBrk="1" hangingPunct="1"/>
            <a:r>
              <a:rPr lang="en-GB" altLang="en-US" sz="2600" dirty="0">
                <a:latin typeface="Arial" charset="0"/>
                <a:cs typeface="Arial" charset="0"/>
              </a:rPr>
              <a:t>Techniques for research creativity:</a:t>
            </a:r>
            <a:br>
              <a:rPr lang="en-GB" altLang="en-US" sz="2600" dirty="0">
                <a:latin typeface="Arial" charset="0"/>
                <a:cs typeface="Arial" charset="0"/>
              </a:rPr>
            </a:br>
            <a:r>
              <a:rPr lang="en-GB" altLang="en-US" sz="2600" dirty="0">
                <a:latin typeface="Arial" charset="0"/>
                <a:cs typeface="Arial" charset="0"/>
              </a:rPr>
              <a:t>Pair up (2 heads are better than 1)</a:t>
            </a:r>
          </a:p>
        </p:txBody>
      </p:sp>
      <p:sp>
        <p:nvSpPr>
          <p:cNvPr id="27651" name="Content Placeholder 2"/>
          <p:cNvSpPr>
            <a:spLocks noGrp="1"/>
          </p:cNvSpPr>
          <p:nvPr>
            <p:ph idx="1"/>
          </p:nvPr>
        </p:nvSpPr>
        <p:spPr>
          <a:xfrm>
            <a:off x="467544" y="2132856"/>
            <a:ext cx="8567737" cy="3816424"/>
          </a:xfrm>
        </p:spPr>
        <p:txBody>
          <a:bodyPr/>
          <a:lstStyle/>
          <a:p>
            <a:r>
              <a:rPr lang="en-GB" altLang="en-US" sz="2200" dirty="0">
                <a:latin typeface="Arial" charset="0"/>
                <a:cs typeface="Arial" charset="0"/>
              </a:rPr>
              <a:t>We are better at making creative decisions for other people than we are for ourselves (</a:t>
            </a:r>
            <a:r>
              <a:rPr lang="en-GB" altLang="en-US" sz="2200" dirty="0" err="1">
                <a:latin typeface="Arial" charset="0"/>
                <a:cs typeface="Arial" charset="0"/>
              </a:rPr>
              <a:t>Polman</a:t>
            </a:r>
            <a:r>
              <a:rPr lang="en-GB" altLang="en-US" sz="2200" dirty="0">
                <a:latin typeface="Arial" charset="0"/>
                <a:cs typeface="Arial" charset="0"/>
              </a:rPr>
              <a:t> &amp; Emich, 2011).</a:t>
            </a:r>
          </a:p>
          <a:p>
            <a:r>
              <a:rPr lang="en-GB" altLang="en-US" sz="2200" dirty="0">
                <a:latin typeface="Arial" charset="0"/>
                <a:cs typeface="Arial" charset="0"/>
              </a:rPr>
              <a:t>Feedback is important because the other person may:</a:t>
            </a:r>
          </a:p>
          <a:p>
            <a:pPr lvl="1"/>
            <a:r>
              <a:rPr lang="en-GB" altLang="en-US" sz="2200" dirty="0">
                <a:latin typeface="Arial" charset="0"/>
                <a:cs typeface="Arial" charset="0"/>
              </a:rPr>
              <a:t>Be less familiar with the research </a:t>
            </a:r>
          </a:p>
          <a:p>
            <a:pPr lvl="2"/>
            <a:r>
              <a:rPr lang="en-GB" altLang="en-US" dirty="0">
                <a:latin typeface="Arial" charset="0"/>
                <a:cs typeface="Arial" charset="0"/>
              </a:rPr>
              <a:t>So could help you see ‘the wood from the trees’</a:t>
            </a:r>
          </a:p>
          <a:p>
            <a:pPr lvl="1"/>
            <a:r>
              <a:rPr lang="en-GB" altLang="en-US" sz="2200" dirty="0">
                <a:latin typeface="Arial" charset="0"/>
                <a:cs typeface="Arial" charset="0"/>
              </a:rPr>
              <a:t>Provide an alternative perspective on the research</a:t>
            </a:r>
          </a:p>
          <a:p>
            <a:pPr lvl="2"/>
            <a:r>
              <a:rPr lang="en-GB" altLang="en-US" dirty="0">
                <a:latin typeface="Arial" charset="0"/>
                <a:cs typeface="Arial" charset="0"/>
              </a:rPr>
              <a:t>So could help you make a ‘mental leap’ or overcome an impasse</a:t>
            </a:r>
          </a:p>
          <a:p>
            <a:pPr lvl="1"/>
            <a:r>
              <a:rPr lang="en-GB" altLang="en-US" sz="2200" dirty="0">
                <a:latin typeface="Arial" charset="0"/>
                <a:cs typeface="Arial" charset="0"/>
              </a:rPr>
              <a:t>Challenge your assumptions about the research</a:t>
            </a:r>
          </a:p>
          <a:p>
            <a:pPr lvl="2"/>
            <a:r>
              <a:rPr lang="en-GB" altLang="en-US" dirty="0">
                <a:latin typeface="Arial" charset="0"/>
                <a:cs typeface="Arial" charset="0"/>
              </a:rPr>
              <a:t>So could help you improve your understanding</a:t>
            </a:r>
          </a:p>
          <a:p>
            <a:pPr lvl="1"/>
            <a:endParaRPr lang="en-GB" altLang="en-US" sz="2200"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32</a:t>
            </a:fld>
            <a:endParaRPr lang="en-GB">
              <a:solidFill>
                <a:prstClr val="black">
                  <a:tint val="75000"/>
                </a:prstClr>
              </a:solidFill>
            </a:endParaRPr>
          </a:p>
        </p:txBody>
      </p:sp>
      <p:sp>
        <p:nvSpPr>
          <p:cNvPr id="5" name="TextBox 4"/>
          <p:cNvSpPr txBox="1"/>
          <p:nvPr/>
        </p:nvSpPr>
        <p:spPr>
          <a:xfrm>
            <a:off x="6152" y="6220979"/>
            <a:ext cx="8064896" cy="646331"/>
          </a:xfrm>
          <a:prstGeom prst="rect">
            <a:avLst/>
          </a:prstGeom>
          <a:solidFill>
            <a:schemeClr val="bg1">
              <a:lumMod val="95000"/>
            </a:schemeClr>
          </a:solidFill>
        </p:spPr>
        <p:txBody>
          <a:bodyPr wrap="square" rtlCol="0">
            <a:spAutoFit/>
          </a:bodyPr>
          <a:lstStyle/>
          <a:p>
            <a:r>
              <a:rPr lang="en-GB" dirty="0" err="1">
                <a:latin typeface="Arial" panose="020B0604020202020204" pitchFamily="34" charset="0"/>
                <a:cs typeface="Arial" panose="020B0604020202020204" pitchFamily="34" charset="0"/>
              </a:rPr>
              <a:t>Polman</a:t>
            </a:r>
            <a:r>
              <a:rPr lang="en-GB" dirty="0">
                <a:latin typeface="Arial" panose="020B0604020202020204" pitchFamily="34" charset="0"/>
                <a:cs typeface="Arial" panose="020B0604020202020204" pitchFamily="34" charset="0"/>
              </a:rPr>
              <a:t>, E. &amp; Emich, K. (2011). Decisions for Others Are More Creative   Than Decisions for the Self. Pers. Soc. Psychology Bulletin 37(4), 492-501.</a:t>
            </a:r>
          </a:p>
        </p:txBody>
      </p:sp>
      <p:pic>
        <p:nvPicPr>
          <p:cNvPr id="1026" name="Picture 2" descr="https://upload.wikimedia.org/wikipedia/commons/a/af/James-robinson-graves-2heads.jpg"/>
          <p:cNvPicPr>
            <a:picLocks noChangeAspect="1" noChangeArrowheads="1"/>
          </p:cNvPicPr>
          <p:nvPr/>
        </p:nvPicPr>
        <p:blipFill rotWithShape="1">
          <a:blip r:embed="rId2">
            <a:extLst>
              <a:ext uri="{28A0092B-C50C-407E-A947-70E740481C1C}">
                <a14:useLocalDpi xmlns:a14="http://schemas.microsoft.com/office/drawing/2010/main" val="0"/>
              </a:ext>
            </a:extLst>
          </a:blip>
          <a:srcRect l="9267" t="6755" r="10477" b="16139"/>
          <a:stretch/>
        </p:blipFill>
        <p:spPr bwMode="auto">
          <a:xfrm>
            <a:off x="6601763" y="0"/>
            <a:ext cx="2515969" cy="213285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572540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5" presetID="1" presetClass="entr" presetSubtype="0" fill="hold" grpId="0" nodeType="with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2" y="981074"/>
            <a:ext cx="8568183" cy="1007766"/>
          </a:xfrm>
        </p:spPr>
        <p:txBody>
          <a:bodyPr>
            <a:normAutofit/>
          </a:bodyPr>
          <a:lstStyle/>
          <a:p>
            <a:pPr eaLnBrk="1" hangingPunct="1"/>
            <a:r>
              <a:rPr lang="en-GB" altLang="en-US" sz="2600" dirty="0">
                <a:latin typeface="Arial" charset="0"/>
                <a:cs typeface="Arial" charset="0"/>
              </a:rPr>
              <a:t>Techniques for research</a:t>
            </a:r>
            <a:br>
              <a:rPr lang="en-GB" altLang="en-US" sz="2600" dirty="0">
                <a:latin typeface="Arial" charset="0"/>
                <a:cs typeface="Arial" charset="0"/>
              </a:rPr>
            </a:br>
            <a:r>
              <a:rPr lang="en-GB" altLang="en-US" sz="2600" dirty="0">
                <a:latin typeface="Arial" charset="0"/>
                <a:cs typeface="Arial" charset="0"/>
              </a:rPr>
              <a:t>creativity: SCAMPER</a:t>
            </a:r>
          </a:p>
        </p:txBody>
      </p:sp>
      <p:sp>
        <p:nvSpPr>
          <p:cNvPr id="27651" name="Content Placeholder 2"/>
          <p:cNvSpPr>
            <a:spLocks noGrp="1"/>
          </p:cNvSpPr>
          <p:nvPr>
            <p:ph idx="1"/>
          </p:nvPr>
        </p:nvSpPr>
        <p:spPr>
          <a:xfrm>
            <a:off x="467437" y="2420888"/>
            <a:ext cx="8567737" cy="4440000"/>
          </a:xfrm>
        </p:spPr>
        <p:txBody>
          <a:bodyPr/>
          <a:lstStyle/>
          <a:p>
            <a:r>
              <a:rPr lang="en-GB" altLang="en-US" sz="2200" b="1" dirty="0">
                <a:latin typeface="Arial" charset="0"/>
                <a:cs typeface="Arial" charset="0"/>
              </a:rPr>
              <a:t>S</a:t>
            </a:r>
            <a:r>
              <a:rPr lang="en-GB" altLang="en-US" sz="2200" dirty="0">
                <a:latin typeface="Arial" charset="0"/>
                <a:cs typeface="Arial" charset="0"/>
              </a:rPr>
              <a:t>ubstitute – Substituting copper cable for optical fibre revolutionised broadband</a:t>
            </a:r>
          </a:p>
          <a:p>
            <a:r>
              <a:rPr lang="en-GB" altLang="en-US" sz="2200" b="1" dirty="0">
                <a:latin typeface="Arial" charset="0"/>
                <a:cs typeface="Arial" charset="0"/>
              </a:rPr>
              <a:t>C</a:t>
            </a:r>
            <a:r>
              <a:rPr lang="en-GB" altLang="en-US" sz="2200" dirty="0">
                <a:latin typeface="Arial" charset="0"/>
                <a:cs typeface="Arial" charset="0"/>
              </a:rPr>
              <a:t>ombine – Mobile phone was combined with camera and MP3 player</a:t>
            </a:r>
          </a:p>
          <a:p>
            <a:r>
              <a:rPr lang="en-GB" altLang="en-US" sz="2200" b="1" dirty="0">
                <a:latin typeface="Arial" charset="0"/>
                <a:cs typeface="Arial" charset="0"/>
              </a:rPr>
              <a:t>A</a:t>
            </a:r>
            <a:r>
              <a:rPr lang="en-GB" altLang="en-US" sz="2200" dirty="0">
                <a:latin typeface="Arial" charset="0"/>
                <a:cs typeface="Arial" charset="0"/>
              </a:rPr>
              <a:t>dapt – Roll-on deodorant is an adaptation of ballpoint pen</a:t>
            </a:r>
          </a:p>
          <a:p>
            <a:r>
              <a:rPr lang="en-GB" altLang="en-US" sz="2200" b="1" dirty="0">
                <a:latin typeface="Arial" charset="0"/>
                <a:cs typeface="Arial" charset="0"/>
              </a:rPr>
              <a:t>M</a:t>
            </a:r>
            <a:r>
              <a:rPr lang="en-GB" altLang="en-US" sz="2200" dirty="0">
                <a:latin typeface="Arial" charset="0"/>
                <a:cs typeface="Arial" charset="0"/>
              </a:rPr>
              <a:t>odify (magnify/minify) – All-you-can-eat restaurants</a:t>
            </a:r>
          </a:p>
          <a:p>
            <a:r>
              <a:rPr lang="en-GB" altLang="en-US" sz="2200" b="1" dirty="0">
                <a:latin typeface="Arial" charset="0"/>
                <a:cs typeface="Arial" charset="0"/>
              </a:rPr>
              <a:t>P</a:t>
            </a:r>
            <a:r>
              <a:rPr lang="en-GB" altLang="en-US" sz="2200" dirty="0">
                <a:latin typeface="Arial" charset="0"/>
                <a:cs typeface="Arial" charset="0"/>
              </a:rPr>
              <a:t>ut to other uses – Velcro is attachment mechanism of cockle-burrs put to another use</a:t>
            </a:r>
          </a:p>
          <a:p>
            <a:r>
              <a:rPr lang="en-GB" altLang="en-US" sz="2200" b="1" dirty="0">
                <a:latin typeface="Arial" charset="0"/>
                <a:cs typeface="Arial" charset="0"/>
              </a:rPr>
              <a:t>E</a:t>
            </a:r>
            <a:r>
              <a:rPr lang="en-GB" altLang="en-US" sz="2200" dirty="0">
                <a:latin typeface="Arial" charset="0"/>
                <a:cs typeface="Arial" charset="0"/>
              </a:rPr>
              <a:t>liminate – </a:t>
            </a:r>
            <a:r>
              <a:rPr lang="en-GB" altLang="en-US" sz="2200" dirty="0" err="1">
                <a:latin typeface="Arial" charset="0"/>
                <a:cs typeface="Arial" charset="0"/>
              </a:rPr>
              <a:t>WiFi</a:t>
            </a:r>
            <a:r>
              <a:rPr lang="en-GB" altLang="en-US" sz="2200" dirty="0">
                <a:latin typeface="Arial" charset="0"/>
                <a:cs typeface="Arial" charset="0"/>
              </a:rPr>
              <a:t> eliminates electrical cables</a:t>
            </a:r>
          </a:p>
          <a:p>
            <a:r>
              <a:rPr lang="en-GB" altLang="en-US" sz="2200" b="1" dirty="0">
                <a:latin typeface="Arial" charset="0"/>
                <a:cs typeface="Arial" charset="0"/>
              </a:rPr>
              <a:t>R</a:t>
            </a:r>
            <a:r>
              <a:rPr lang="en-GB" altLang="en-US" sz="2200" dirty="0">
                <a:latin typeface="Arial" charset="0"/>
                <a:cs typeface="Arial" charset="0"/>
              </a:rPr>
              <a:t>everse – </a:t>
            </a:r>
            <a:r>
              <a:rPr lang="en-GB" altLang="en-US" sz="2200" dirty="0" err="1">
                <a:latin typeface="Arial" charset="0"/>
                <a:cs typeface="Arial" charset="0"/>
              </a:rPr>
              <a:t>Nandos</a:t>
            </a:r>
            <a:r>
              <a:rPr lang="en-GB" altLang="en-US" sz="2200" dirty="0">
                <a:latin typeface="Arial" charset="0"/>
                <a:cs typeface="Arial" charset="0"/>
              </a:rPr>
              <a:t> reversed traditional restaurant ordering process by getting customers to pay first, then eat</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33</a:t>
            </a:fld>
            <a:endParaRPr lang="en-GB">
              <a:solidFill>
                <a:prstClr val="black">
                  <a:tint val="75000"/>
                </a:prstClr>
              </a:solidFill>
            </a:endParaRPr>
          </a:p>
        </p:txBody>
      </p:sp>
      <p:pic>
        <p:nvPicPr>
          <p:cNvPr id="19460" name="Picture 4" descr="https://upload.wikimedia.org/wikipedia/commons/8/85/Fiber_optic_illuminat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6174" y="0"/>
            <a:ext cx="3723392" cy="2276871"/>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https://c2.staticflickr.com/8/7391/12212153415_96f4d66f1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174" y="0"/>
            <a:ext cx="3723392" cy="185893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upload.wikimedia.org/wikipedia/commons/8/85/Deoroller_D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828310" y="-30986"/>
            <a:ext cx="1341256" cy="2994991"/>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https://upload.wikimedia.org/wikipedia/commons/5/53/Indian-style_all-you-can-eat_buffet_-_West_Springfield,_Massachusett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2519" y="-1"/>
            <a:ext cx="3037047" cy="2276871"/>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https://upload.wikimedia.org/wikipedia/commons/9/94/Xanthium_strumarium_L..jpg"/>
          <p:cNvPicPr>
            <a:picLocks noChangeAspect="1" noChangeArrowheads="1"/>
          </p:cNvPicPr>
          <p:nvPr/>
        </p:nvPicPr>
        <p:blipFill rotWithShape="1">
          <a:blip r:embed="rId6">
            <a:extLst>
              <a:ext uri="{28A0092B-C50C-407E-A947-70E740481C1C}">
                <a14:useLocalDpi xmlns:a14="http://schemas.microsoft.com/office/drawing/2010/main" val="0"/>
              </a:ext>
            </a:extLst>
          </a:blip>
          <a:srcRect t="18100" b="30114"/>
          <a:stretch/>
        </p:blipFill>
        <p:spPr bwMode="auto">
          <a:xfrm>
            <a:off x="5446174" y="-2"/>
            <a:ext cx="3020532" cy="227687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https://c1.staticflickr.com/3/2205/2141126384_1df299835a.jpg"/>
          <p:cNvPicPr>
            <a:picLocks noChangeAspect="1" noChangeArrowheads="1"/>
          </p:cNvPicPr>
          <p:nvPr/>
        </p:nvPicPr>
        <p:blipFill rotWithShape="1">
          <a:blip r:embed="rId7">
            <a:extLst>
              <a:ext uri="{28A0092B-C50C-407E-A947-70E740481C1C}">
                <a14:useLocalDpi xmlns:a14="http://schemas.microsoft.com/office/drawing/2010/main" val="0"/>
              </a:ext>
            </a:extLst>
          </a:blip>
          <a:srcRect t="5481" b="8666"/>
          <a:stretch/>
        </p:blipFill>
        <p:spPr bwMode="auto">
          <a:xfrm>
            <a:off x="5418255" y="-2"/>
            <a:ext cx="2652043" cy="2276871"/>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https://c2.staticflickr.com/4/3087/2791367612_e1be822cbf_b.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850" t="10386" r="11980" b="13207"/>
          <a:stretch/>
        </p:blipFill>
        <p:spPr bwMode="auto">
          <a:xfrm>
            <a:off x="6012160" y="1"/>
            <a:ext cx="3157405" cy="227686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179512" y="174522"/>
            <a:ext cx="2448272" cy="829518"/>
            <a:chOff x="179512" y="174522"/>
            <a:chExt cx="2448272" cy="829518"/>
          </a:xfrm>
        </p:grpSpPr>
        <p:sp>
          <p:nvSpPr>
            <p:cNvPr id="13" name="Rectangle 12"/>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p:nvPr/>
          </p:nvPicPr>
          <p:blipFill rotWithShape="1">
            <a:blip r:embed="rId9"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64225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13" presetID="1" presetClass="entr" presetSubtype="0" fill="hold" nodeType="withEffect">
                                  <p:stCondLst>
                                    <p:cond delay="0"/>
                                  </p:stCondLst>
                                  <p:childTnLst>
                                    <p:set>
                                      <p:cBhvr>
                                        <p:cTn id="14" dur="1" fill="hold">
                                          <p:stCondLst>
                                            <p:cond delay="0"/>
                                          </p:stCondLst>
                                        </p:cTn>
                                        <p:tgtEl>
                                          <p:spTgt spid="194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9" presetID="1" presetClass="entr" presetSubtype="0" fill="hold" nodeType="withEffect">
                                  <p:stCondLst>
                                    <p:cond delay="0"/>
                                  </p:stCondLst>
                                  <p:childTnLst>
                                    <p:set>
                                      <p:cBhvr>
                                        <p:cTn id="20" dur="1" fill="hold">
                                          <p:stCondLst>
                                            <p:cond delay="0"/>
                                          </p:stCondLst>
                                        </p:cTn>
                                        <p:tgtEl>
                                          <p:spTgt spid="194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25" presetID="1" presetClass="entr" presetSubtype="0" fill="hold" nodeType="withEffect">
                                  <p:stCondLst>
                                    <p:cond delay="0"/>
                                  </p:stCondLst>
                                  <p:childTnLst>
                                    <p:set>
                                      <p:cBhvr>
                                        <p:cTn id="26" dur="1" fill="hold">
                                          <p:stCondLst>
                                            <p:cond delay="0"/>
                                          </p:stCondLst>
                                        </p:cTn>
                                        <p:tgtEl>
                                          <p:spTgt spid="194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31" presetID="1" presetClass="entr" presetSubtype="0" fill="hold" nodeType="withEffect">
                                  <p:stCondLst>
                                    <p:cond delay="0"/>
                                  </p:stCondLst>
                                  <p:childTnLst>
                                    <p:set>
                                      <p:cBhvr>
                                        <p:cTn id="32" dur="1" fill="hold">
                                          <p:stCondLst>
                                            <p:cond delay="0"/>
                                          </p:stCondLst>
                                        </p:cTn>
                                        <p:tgtEl>
                                          <p:spTgt spid="194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37" presetID="1" presetClass="entr" presetSubtype="0" fill="hold" nodeType="withEffect">
                                  <p:stCondLst>
                                    <p:cond delay="0"/>
                                  </p:stCondLst>
                                  <p:childTnLst>
                                    <p:set>
                                      <p:cBhvr>
                                        <p:cTn id="38" dur="1" fill="hold">
                                          <p:stCondLst>
                                            <p:cond delay="0"/>
                                          </p:stCondLst>
                                        </p:cTn>
                                        <p:tgtEl>
                                          <p:spTgt spid="194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43" presetID="1" presetClass="entr" presetSubtype="0" fill="hold" nodeType="withEffect">
                                  <p:stCondLst>
                                    <p:cond delay="0"/>
                                  </p:stCondLst>
                                  <p:childTnLst>
                                    <p:set>
                                      <p:cBhvr>
                                        <p:cTn id="4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bwMode="auto">
          <a:xfrm>
            <a:off x="467544" y="2060848"/>
            <a:ext cx="8640960"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sz="2000">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Arial" charset="0"/>
                <a:cs typeface="Arial" charset="0"/>
              </a:defRPr>
            </a:lvl4pPr>
            <a:lvl5pPr marL="2057400" indent="-228600" eaLnBrk="0" hangingPunct="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eaLnBrk="1" fontAlgn="base" hangingPunct="1">
              <a:spcAft>
                <a:spcPct val="0"/>
              </a:spcAft>
              <a:buFont typeface="Arial" charset="0"/>
              <a:buNone/>
            </a:pPr>
            <a:r>
              <a:rPr lang="en-GB" altLang="en-US" sz="2800" b="1" dirty="0">
                <a:solidFill>
                  <a:schemeClr val="bg1">
                    <a:lumMod val="75000"/>
                  </a:schemeClr>
                </a:solidFill>
              </a:rPr>
              <a:t>Introduction to creativity</a:t>
            </a:r>
          </a:p>
          <a:p>
            <a:pPr eaLnBrk="1" fontAlgn="base" hangingPunct="1">
              <a:spcAft>
                <a:spcPct val="0"/>
              </a:spcAft>
              <a:buNone/>
            </a:pPr>
            <a:r>
              <a:rPr lang="en-GB" altLang="en-US" sz="2800" b="1" dirty="0">
                <a:solidFill>
                  <a:schemeClr val="bg1">
                    <a:lumMod val="75000"/>
                  </a:schemeClr>
                </a:solidFill>
              </a:rPr>
              <a:t>Creativity in the research process</a:t>
            </a:r>
          </a:p>
          <a:p>
            <a:pPr eaLnBrk="1" fontAlgn="base" hangingPunct="1">
              <a:spcAft>
                <a:spcPct val="0"/>
              </a:spcAft>
              <a:buNone/>
            </a:pPr>
            <a:r>
              <a:rPr lang="en-GB" altLang="en-US" sz="2800" b="1" dirty="0">
                <a:solidFill>
                  <a:schemeClr val="bg1">
                    <a:lumMod val="75000"/>
                  </a:schemeClr>
                </a:solidFill>
              </a:rPr>
              <a:t>Creativity techniques (applied to research)</a:t>
            </a:r>
          </a:p>
          <a:p>
            <a:pPr eaLnBrk="1" fontAlgn="base" hangingPunct="1">
              <a:spcAft>
                <a:spcPct val="0"/>
              </a:spcAft>
              <a:buNone/>
            </a:pPr>
            <a:r>
              <a:rPr lang="en-GB" altLang="en-US" sz="2800" b="1" dirty="0">
                <a:solidFill>
                  <a:schemeClr val="bg1">
                    <a:lumMod val="75000"/>
                  </a:schemeClr>
                </a:solidFill>
              </a:rPr>
              <a:t>Digital creativity support tools (for after session)</a:t>
            </a:r>
            <a:endParaRPr lang="en-GB" altLang="en-US" sz="2800" b="1" dirty="0">
              <a:solidFill>
                <a:schemeClr val="bg1"/>
              </a:solidFill>
            </a:endParaRPr>
          </a:p>
          <a:p>
            <a:pPr eaLnBrk="1" fontAlgn="base" hangingPunct="1">
              <a:spcAft>
                <a:spcPct val="0"/>
              </a:spcAft>
              <a:buNone/>
            </a:pPr>
            <a:r>
              <a:rPr lang="en-GB" altLang="en-US" sz="2800" b="1" dirty="0">
                <a:solidFill>
                  <a:schemeClr val="bg1"/>
                </a:solidFill>
              </a:rPr>
              <a:t>Creativity strategies</a:t>
            </a:r>
          </a:p>
          <a:p>
            <a:pPr eaLnBrk="1" fontAlgn="base" hangingPunct="1">
              <a:spcAft>
                <a:spcPct val="0"/>
              </a:spcAft>
              <a:buNone/>
            </a:pPr>
            <a:endParaRPr lang="en-GB" altLang="en-US" sz="2800" b="1" dirty="0">
              <a:solidFill>
                <a:prstClr val="black"/>
              </a:solidFill>
            </a:endParaRPr>
          </a:p>
          <a:p>
            <a:pPr eaLnBrk="1" fontAlgn="base" hangingPunct="1">
              <a:spcAft>
                <a:spcPct val="0"/>
              </a:spcAft>
              <a:buFont typeface="Arial" charset="0"/>
              <a:buNone/>
            </a:pPr>
            <a:endParaRPr lang="en-GB" altLang="en-US" sz="2800" b="1" dirty="0">
              <a:solidFill>
                <a:prstClr val="black"/>
              </a:solidFill>
            </a:endParaRPr>
          </a:p>
        </p:txBody>
      </p:sp>
    </p:spTree>
    <p:extLst>
      <p:ext uri="{BB962C8B-B14F-4D97-AF65-F5344CB8AC3E}">
        <p14:creationId xmlns:p14="http://schemas.microsoft.com/office/powerpoint/2010/main" val="886079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Digital creativity support tools</a:t>
            </a:r>
          </a:p>
        </p:txBody>
      </p:sp>
      <p:sp>
        <p:nvSpPr>
          <p:cNvPr id="27651" name="Content Placeholder 2"/>
          <p:cNvSpPr>
            <a:spLocks noGrp="1"/>
          </p:cNvSpPr>
          <p:nvPr>
            <p:ph idx="1"/>
          </p:nvPr>
        </p:nvSpPr>
        <p:spPr>
          <a:xfrm>
            <a:off x="467544" y="1628800"/>
            <a:ext cx="8567737" cy="5229200"/>
          </a:xfrm>
        </p:spPr>
        <p:txBody>
          <a:bodyPr/>
          <a:lstStyle/>
          <a:p>
            <a:r>
              <a:rPr lang="en-GB" altLang="en-US" sz="2200" b="1" dirty="0">
                <a:latin typeface="Arial" charset="0"/>
                <a:cs typeface="Arial" charset="0"/>
              </a:rPr>
              <a:t>General purpose </a:t>
            </a:r>
            <a:r>
              <a:rPr lang="en-GB" altLang="en-US" sz="2200" dirty="0">
                <a:latin typeface="Arial" charset="0"/>
                <a:cs typeface="Arial" charset="0"/>
              </a:rPr>
              <a:t>digital productivity tools used in a creative way</a:t>
            </a:r>
          </a:p>
          <a:p>
            <a:pPr lvl="1"/>
            <a:r>
              <a:rPr lang="en-GB" altLang="en-US" dirty="0">
                <a:latin typeface="Arial" charset="0"/>
                <a:cs typeface="Arial" charset="0"/>
              </a:rPr>
              <a:t>e.g. Google Docs, Hangouts, Skype</a:t>
            </a:r>
          </a:p>
          <a:p>
            <a:r>
              <a:rPr lang="en-GB" altLang="en-US" sz="2200" dirty="0">
                <a:latin typeface="Arial" charset="0"/>
                <a:cs typeface="Arial" charset="0"/>
              </a:rPr>
              <a:t>Digital tools that </a:t>
            </a:r>
            <a:r>
              <a:rPr lang="en-GB" altLang="en-US" sz="2200" b="1" dirty="0">
                <a:latin typeface="Arial" charset="0"/>
                <a:cs typeface="Arial" charset="0"/>
              </a:rPr>
              <a:t>replicate physical ‘creativity tools’</a:t>
            </a:r>
          </a:p>
          <a:p>
            <a:pPr lvl="1"/>
            <a:r>
              <a:rPr lang="en-GB" altLang="en-US" dirty="0">
                <a:latin typeface="Arial" charset="0"/>
                <a:cs typeface="Arial" charset="0"/>
              </a:rPr>
              <a:t>e.g. Digital whiteboards, digital post-its, mind mapping tools</a:t>
            </a:r>
          </a:p>
          <a:p>
            <a:r>
              <a:rPr lang="en-GB" altLang="en-US" sz="2200" dirty="0">
                <a:latin typeface="Arial" charset="0"/>
                <a:cs typeface="Arial" charset="0"/>
              </a:rPr>
              <a:t>Digital tools that explicitly aim to </a:t>
            </a:r>
            <a:r>
              <a:rPr lang="en-GB" altLang="en-US" sz="2200" b="1" dirty="0">
                <a:latin typeface="Arial" charset="0"/>
                <a:cs typeface="Arial" charset="0"/>
              </a:rPr>
              <a:t>augment human creative capabilities</a:t>
            </a:r>
          </a:p>
          <a:p>
            <a:pPr lvl="1"/>
            <a:r>
              <a:rPr lang="en-GB" altLang="en-US" sz="2200" b="1" dirty="0">
                <a:latin typeface="Arial" charset="0"/>
                <a:cs typeface="Arial" charset="0"/>
              </a:rPr>
              <a:t>Domain-specific</a:t>
            </a:r>
            <a:r>
              <a:rPr lang="en-GB" altLang="en-US" sz="2200" dirty="0">
                <a:latin typeface="Arial" charset="0"/>
                <a:cs typeface="Arial" charset="0"/>
              </a:rPr>
              <a:t> tools</a:t>
            </a:r>
          </a:p>
          <a:p>
            <a:pPr lvl="2"/>
            <a:r>
              <a:rPr lang="en-GB" altLang="en-US" dirty="0">
                <a:latin typeface="Arial" charset="0"/>
                <a:cs typeface="Arial" charset="0"/>
              </a:rPr>
              <a:t>e.g. Photoshop, Computer-Aided Design tools</a:t>
            </a:r>
          </a:p>
          <a:p>
            <a:pPr lvl="2"/>
            <a:r>
              <a:rPr lang="en-GB" altLang="en-US" dirty="0">
                <a:latin typeface="Arial" charset="0"/>
                <a:cs typeface="Arial" charset="0"/>
              </a:rPr>
              <a:t>Generic problem-solving tools – e.g. those supporting analogical reasoning</a:t>
            </a:r>
          </a:p>
          <a:p>
            <a:pPr lvl="1"/>
            <a:r>
              <a:rPr lang="en-GB" altLang="en-US" sz="2200" dirty="0">
                <a:latin typeface="Arial" charset="0"/>
                <a:cs typeface="Arial" charset="0"/>
              </a:rPr>
              <a:t>Tools that </a:t>
            </a:r>
            <a:r>
              <a:rPr lang="en-GB" altLang="en-US" sz="2200" b="1" dirty="0">
                <a:latin typeface="Arial" charset="0"/>
                <a:cs typeface="Arial" charset="0"/>
              </a:rPr>
              <a:t>‘do’ the creativity for the user</a:t>
            </a:r>
          </a:p>
          <a:p>
            <a:pPr lvl="1"/>
            <a:r>
              <a:rPr lang="en-GB" altLang="en-US" dirty="0">
                <a:latin typeface="Arial" charset="0"/>
                <a:cs typeface="Arial" charset="0"/>
              </a:rPr>
              <a:t>e.g. semi-automated story writing tools, Web design tools etc.</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35</a:t>
            </a:fld>
            <a:endParaRPr lang="en-GB">
              <a:solidFill>
                <a:prstClr val="black">
                  <a:tint val="75000"/>
                </a:prstClr>
              </a:solidFill>
            </a:endParaRPr>
          </a:p>
        </p:txBody>
      </p:sp>
      <p:sp>
        <p:nvSpPr>
          <p:cNvPr id="5" name="Rectangle 4"/>
          <p:cNvSpPr/>
          <p:nvPr/>
        </p:nvSpPr>
        <p:spPr>
          <a:xfrm>
            <a:off x="-2465" y="6488668"/>
            <a:ext cx="3788281" cy="369332"/>
          </a:xfrm>
          <a:prstGeom prst="rect">
            <a:avLst/>
          </a:prstGeom>
          <a:solidFill>
            <a:schemeClr val="bg1">
              <a:lumMod val="95000"/>
            </a:schemeClr>
          </a:solidFill>
        </p:spPr>
        <p:txBody>
          <a:bodyPr wrap="none">
            <a:spAutoFit/>
          </a:bodyPr>
          <a:lstStyle/>
          <a:p>
            <a:r>
              <a:rPr lang="en-GB" dirty="0">
                <a:latin typeface="Arial" panose="020B0604020202020204" pitchFamily="34" charset="0"/>
                <a:cs typeface="Arial" panose="020B0604020202020204" pitchFamily="34" charset="0"/>
              </a:rPr>
              <a:t>Acknowledgement: </a:t>
            </a:r>
            <a:r>
              <a:rPr lang="en-GB" dirty="0" err="1">
                <a:latin typeface="Arial" panose="020B0604020202020204" pitchFamily="34" charset="0"/>
                <a:cs typeface="Arial" panose="020B0604020202020204" pitchFamily="34" charset="0"/>
              </a:rPr>
              <a:t>Dr.</a:t>
            </a:r>
            <a:r>
              <a:rPr lang="en-GB" dirty="0">
                <a:latin typeface="Arial" panose="020B0604020202020204" pitchFamily="34" charset="0"/>
                <a:cs typeface="Arial" panose="020B0604020202020204" pitchFamily="34" charset="0"/>
              </a:rPr>
              <a:t> Sara Jones </a:t>
            </a:r>
          </a:p>
        </p:txBody>
      </p:sp>
      <p:grpSp>
        <p:nvGrpSpPr>
          <p:cNvPr id="6" name="Group 5"/>
          <p:cNvGrpSpPr/>
          <p:nvPr/>
        </p:nvGrpSpPr>
        <p:grpSpPr>
          <a:xfrm>
            <a:off x="179512" y="174522"/>
            <a:ext cx="2448272" cy="829518"/>
            <a:chOff x="179512" y="174522"/>
            <a:chExt cx="2448272" cy="829518"/>
          </a:xfrm>
        </p:grpSpPr>
        <p:sp>
          <p:nvSpPr>
            <p:cNvPr id="7" name="Rectangle 6"/>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445992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1" presetID="1" presetClass="entr" presetSubtype="0" fill="hold" grpId="0" nodeType="with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3" presetID="1" presetClass="entr" presetSubtype="0" fill="hold" grpId="0"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rgbClr val="969696"/>
                                      </p:to>
                                    </p:animClr>
                                  </p:subTnLst>
                                </p:cTn>
                              </p:par>
                              <p:par>
                                <p:cTn id="29" presetID="1" presetClass="entr" presetSubtype="0" fill="hold" grpId="0" nodeType="with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1066627"/>
            <a:ext cx="8229600" cy="647700"/>
          </a:xfrm>
        </p:spPr>
        <p:txBody>
          <a:bodyPr>
            <a:normAutofit/>
          </a:bodyPr>
          <a:lstStyle/>
          <a:p>
            <a:pPr eaLnBrk="1" hangingPunct="1"/>
            <a:r>
              <a:rPr lang="en-GB" altLang="en-US" sz="2600" dirty="0" err="1">
                <a:latin typeface="Arial" charset="0"/>
                <a:cs typeface="Arial" charset="0"/>
              </a:rPr>
              <a:t>SimpleMind</a:t>
            </a:r>
            <a:r>
              <a:rPr lang="en-GB" altLang="en-US" sz="2600" dirty="0">
                <a:latin typeface="Arial" charset="0"/>
                <a:cs typeface="Arial" charset="0"/>
              </a:rPr>
              <a:t> Free</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36</a:t>
            </a:fld>
            <a:endParaRPr lang="en-GB">
              <a:solidFill>
                <a:prstClr val="black">
                  <a:tint val="75000"/>
                </a:prstClr>
              </a:solidFill>
            </a:endParaRPr>
          </a:p>
        </p:txBody>
      </p:sp>
      <p:pic>
        <p:nvPicPr>
          <p:cNvPr id="3074" name="Picture 2" descr="http://images.macworld.com/images/reviews/graphics/158491-simplemind_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513" y="0"/>
            <a:ext cx="3657487" cy="48766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impleapps.eu/simplemind/unmanaged/simplemind-win.png"/>
          <p:cNvPicPr>
            <a:picLocks noChangeAspect="1" noChangeArrowheads="1"/>
          </p:cNvPicPr>
          <p:nvPr/>
        </p:nvPicPr>
        <p:blipFill rotWithShape="1">
          <a:blip r:embed="rId3">
            <a:extLst>
              <a:ext uri="{28A0092B-C50C-407E-A947-70E740481C1C}">
                <a14:useLocalDpi xmlns:a14="http://schemas.microsoft.com/office/drawing/2010/main" val="0"/>
              </a:ext>
            </a:extLst>
          </a:blip>
          <a:srcRect t="758" r="1757" b="8632"/>
          <a:stretch/>
        </p:blipFill>
        <p:spPr bwMode="auto">
          <a:xfrm>
            <a:off x="-1" y="3212976"/>
            <a:ext cx="6518103" cy="37022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68313" y="1886535"/>
            <a:ext cx="5809604"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Free </a:t>
            </a:r>
            <a:r>
              <a:rPr lang="en-GB" sz="2000" dirty="0" err="1">
                <a:latin typeface="Arial" panose="020B0604020202020204" pitchFamily="34" charset="0"/>
                <a:cs typeface="Arial" panose="020B0604020202020204" pitchFamily="34" charset="0"/>
              </a:rPr>
              <a:t>mindmapping</a:t>
            </a:r>
            <a:r>
              <a:rPr lang="en-GB" sz="2000" dirty="0">
                <a:latin typeface="Arial" panose="020B0604020202020204" pitchFamily="34" charset="0"/>
                <a:cs typeface="Arial" panose="020B0604020202020204" pitchFamily="34" charset="0"/>
              </a:rPr>
              <a:t> tool for mobile, tablet, desktop</a:t>
            </a:r>
          </a:p>
        </p:txBody>
      </p:sp>
      <p:sp>
        <p:nvSpPr>
          <p:cNvPr id="4" name="Rectangle 3"/>
          <p:cNvSpPr/>
          <p:nvPr/>
        </p:nvSpPr>
        <p:spPr>
          <a:xfrm>
            <a:off x="6713787" y="4723794"/>
            <a:ext cx="2005677" cy="430887"/>
          </a:xfrm>
          <a:prstGeom prst="rect">
            <a:avLst/>
          </a:prstGeom>
          <a:solidFill>
            <a:schemeClr val="bg1">
              <a:lumMod val="95000"/>
            </a:schemeClr>
          </a:solidFill>
        </p:spPr>
        <p:txBody>
          <a:bodyPr wrap="none">
            <a:spAutoFit/>
          </a:bodyPr>
          <a:lstStyle/>
          <a:p>
            <a:r>
              <a:rPr lang="en-GB" sz="2200" dirty="0">
                <a:latin typeface="Arial" panose="020B0604020202020204" pitchFamily="34" charset="0"/>
                <a:cs typeface="Arial" panose="020B0604020202020204" pitchFamily="34" charset="0"/>
                <a:hlinkClick r:id="rId4"/>
              </a:rPr>
              <a:t>simplemind.eu</a:t>
            </a:r>
            <a:endParaRPr lang="en-GB" sz="2200" dirty="0">
              <a:latin typeface="Arial" panose="020B0604020202020204" pitchFamily="34" charset="0"/>
              <a:cs typeface="Arial" panose="020B0604020202020204" pitchFamily="34" charset="0"/>
            </a:endParaRPr>
          </a:p>
        </p:txBody>
      </p:sp>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5"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4043148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322" name="Picture 2" descr="MindMap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61" y="2564904"/>
            <a:ext cx="7620000" cy="3867150"/>
          </a:xfrm>
          <a:prstGeom prst="rect">
            <a:avLst/>
          </a:prstGeom>
          <a:noFill/>
          <a:extLst>
            <a:ext uri="{909E8E84-426E-40DD-AFC4-6F175D3DCCD1}">
              <a14:hiddenFill xmlns:a14="http://schemas.microsoft.com/office/drawing/2010/main">
                <a:solidFill>
                  <a:srgbClr val="FFFFFF"/>
                </a:solidFill>
              </a14:hiddenFill>
            </a:ext>
          </a:extLst>
        </p:spPr>
      </p:pic>
      <p:sp>
        <p:nvSpPr>
          <p:cNvPr id="8194" name="Title 1"/>
          <p:cNvSpPr>
            <a:spLocks noGrp="1"/>
          </p:cNvSpPr>
          <p:nvPr>
            <p:ph type="title"/>
          </p:nvPr>
        </p:nvSpPr>
        <p:spPr>
          <a:xfrm>
            <a:off x="468313" y="1066627"/>
            <a:ext cx="8229600" cy="647700"/>
          </a:xfrm>
        </p:spPr>
        <p:txBody>
          <a:bodyPr>
            <a:normAutofit/>
          </a:bodyPr>
          <a:lstStyle/>
          <a:p>
            <a:pPr eaLnBrk="1" hangingPunct="1"/>
            <a:r>
              <a:rPr lang="en-GB" altLang="en-US" sz="2600" dirty="0" err="1">
                <a:latin typeface="Arial" charset="0"/>
                <a:cs typeface="Arial" charset="0"/>
              </a:rPr>
              <a:t>Xmind</a:t>
            </a:r>
            <a:r>
              <a:rPr lang="en-GB" altLang="en-US" sz="2600" dirty="0">
                <a:latin typeface="Arial" charset="0"/>
                <a:cs typeface="Arial" charset="0"/>
              </a:rPr>
              <a:t> for Windows</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37</a:t>
            </a:fld>
            <a:endParaRPr lang="en-GB">
              <a:solidFill>
                <a:prstClr val="black">
                  <a:tint val="75000"/>
                </a:prstClr>
              </a:solidFill>
            </a:endParaRPr>
          </a:p>
        </p:txBody>
      </p:sp>
      <p:sp>
        <p:nvSpPr>
          <p:cNvPr id="3" name="TextBox 2"/>
          <p:cNvSpPr txBox="1"/>
          <p:nvPr/>
        </p:nvSpPr>
        <p:spPr>
          <a:xfrm>
            <a:off x="468313" y="1886535"/>
            <a:ext cx="8658139"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Free mind mapping tool (also saves to Evernote, shares to social networks)</a:t>
            </a:r>
          </a:p>
        </p:txBody>
      </p:sp>
      <p:sp>
        <p:nvSpPr>
          <p:cNvPr id="4" name="Rectangle 3"/>
          <p:cNvSpPr/>
          <p:nvPr/>
        </p:nvSpPr>
        <p:spPr>
          <a:xfrm>
            <a:off x="539552" y="6001167"/>
            <a:ext cx="2161617" cy="430887"/>
          </a:xfrm>
          <a:prstGeom prst="rect">
            <a:avLst/>
          </a:prstGeom>
          <a:solidFill>
            <a:schemeClr val="bg1">
              <a:lumMod val="95000"/>
            </a:schemeClr>
          </a:solidFill>
        </p:spPr>
        <p:txBody>
          <a:bodyPr wrap="none">
            <a:spAutoFit/>
          </a:bodyPr>
          <a:lstStyle/>
          <a:p>
            <a:r>
              <a:rPr lang="en-GB" sz="2200" dirty="0">
                <a:latin typeface="Arial" panose="020B0604020202020204" pitchFamily="34" charset="0"/>
                <a:cs typeface="Arial" panose="020B0604020202020204" pitchFamily="34" charset="0"/>
                <a:hlinkClick r:id="rId3"/>
              </a:rPr>
              <a:t>www.xmind.net</a:t>
            </a:r>
            <a:endParaRPr lang="en-GB" sz="2200" dirty="0">
              <a:latin typeface="Arial" panose="020B0604020202020204" pitchFamily="34" charset="0"/>
              <a:cs typeface="Arial" panose="020B0604020202020204" pitchFamily="34" charset="0"/>
            </a:endParaRPr>
          </a:p>
        </p:txBody>
      </p:sp>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947941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http://cdn.mos.cms.futurecdn.net/e734fa6b41bd55bd01a7e9fd745307f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636912"/>
            <a:ext cx="6228476" cy="3888432"/>
          </a:xfrm>
          <a:prstGeom prst="rect">
            <a:avLst/>
          </a:prstGeom>
          <a:noFill/>
          <a:extLst>
            <a:ext uri="{909E8E84-426E-40DD-AFC4-6F175D3DCCD1}">
              <a14:hiddenFill xmlns:a14="http://schemas.microsoft.com/office/drawing/2010/main">
                <a:solidFill>
                  <a:srgbClr val="FFFFFF"/>
                </a:solidFill>
              </a14:hiddenFill>
            </a:ext>
          </a:extLst>
        </p:spPr>
      </p:pic>
      <p:sp>
        <p:nvSpPr>
          <p:cNvPr id="8194" name="Title 1"/>
          <p:cNvSpPr>
            <a:spLocks noGrp="1"/>
          </p:cNvSpPr>
          <p:nvPr>
            <p:ph type="title"/>
          </p:nvPr>
        </p:nvSpPr>
        <p:spPr>
          <a:xfrm>
            <a:off x="468313" y="1066627"/>
            <a:ext cx="8229600" cy="647700"/>
          </a:xfrm>
        </p:spPr>
        <p:txBody>
          <a:bodyPr>
            <a:normAutofit/>
          </a:bodyPr>
          <a:lstStyle/>
          <a:p>
            <a:pPr eaLnBrk="1" hangingPunct="1"/>
            <a:r>
              <a:rPr lang="en-GB" altLang="en-US" sz="2600" dirty="0">
                <a:latin typeface="Arial" charset="0"/>
                <a:cs typeface="Arial" charset="0"/>
              </a:rPr>
              <a:t>Mural</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38</a:t>
            </a:fld>
            <a:endParaRPr lang="en-GB">
              <a:solidFill>
                <a:prstClr val="black">
                  <a:tint val="75000"/>
                </a:prstClr>
              </a:solidFill>
            </a:endParaRPr>
          </a:p>
        </p:txBody>
      </p:sp>
      <p:sp>
        <p:nvSpPr>
          <p:cNvPr id="3" name="TextBox 2"/>
          <p:cNvSpPr txBox="1"/>
          <p:nvPr/>
        </p:nvSpPr>
        <p:spPr>
          <a:xfrm>
            <a:off x="468313" y="1770936"/>
            <a:ext cx="8568183" cy="707886"/>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Collaborative mind mapping, brainstorming, media sharing, sketching and chat (30 day free trial) </a:t>
            </a:r>
          </a:p>
        </p:txBody>
      </p:sp>
      <p:sp>
        <p:nvSpPr>
          <p:cNvPr id="4" name="Rectangle 3"/>
          <p:cNvSpPr/>
          <p:nvPr/>
        </p:nvSpPr>
        <p:spPr>
          <a:xfrm>
            <a:off x="5580112" y="4555479"/>
            <a:ext cx="2053767" cy="430887"/>
          </a:xfrm>
          <a:prstGeom prst="rect">
            <a:avLst/>
          </a:prstGeom>
          <a:solidFill>
            <a:schemeClr val="bg1">
              <a:lumMod val="95000"/>
            </a:schemeClr>
          </a:solidFill>
        </p:spPr>
        <p:txBody>
          <a:bodyPr wrap="none">
            <a:spAutoFit/>
          </a:bodyPr>
          <a:lstStyle/>
          <a:p>
            <a:r>
              <a:rPr lang="en-GB" sz="2200" dirty="0">
                <a:latin typeface="Arial" panose="020B0604020202020204" pitchFamily="34" charset="0"/>
                <a:cs typeface="Arial" panose="020B0604020202020204" pitchFamily="34" charset="0"/>
                <a:hlinkClick r:id="rId3"/>
              </a:rPr>
              <a:t>http://mural.co</a:t>
            </a:r>
            <a:r>
              <a:rPr lang="en-GB" sz="2200" dirty="0">
                <a:latin typeface="Arial" panose="020B0604020202020204" pitchFamily="34" charset="0"/>
                <a:cs typeface="Arial" panose="020B0604020202020204" pitchFamily="34" charset="0"/>
              </a:rPr>
              <a:t> </a:t>
            </a:r>
          </a:p>
        </p:txBody>
      </p:sp>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165568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1066627"/>
            <a:ext cx="8229600" cy="647700"/>
          </a:xfrm>
        </p:spPr>
        <p:txBody>
          <a:bodyPr>
            <a:normAutofit/>
          </a:bodyPr>
          <a:lstStyle/>
          <a:p>
            <a:pPr eaLnBrk="1" hangingPunct="1"/>
            <a:r>
              <a:rPr lang="en-GB" altLang="en-US" sz="2600" dirty="0">
                <a:latin typeface="Arial" charset="0"/>
                <a:cs typeface="Arial" charset="0"/>
              </a:rPr>
              <a:t>Idea Champions - Jumpstart</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39</a:t>
            </a:fld>
            <a:endParaRPr lang="en-GB">
              <a:solidFill>
                <a:prstClr val="black">
                  <a:tint val="75000"/>
                </a:prstClr>
              </a:solidFill>
            </a:endParaRPr>
          </a:p>
        </p:txBody>
      </p:sp>
      <p:sp>
        <p:nvSpPr>
          <p:cNvPr id="3" name="TextBox 2"/>
          <p:cNvSpPr txBox="1"/>
          <p:nvPr/>
        </p:nvSpPr>
        <p:spPr>
          <a:xfrm>
            <a:off x="468313" y="1770936"/>
            <a:ext cx="8568183"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Online form that prompts idea generation and development.</a:t>
            </a:r>
          </a:p>
        </p:txBody>
      </p:sp>
      <p:sp>
        <p:nvSpPr>
          <p:cNvPr id="4" name="Rectangle 3"/>
          <p:cNvSpPr/>
          <p:nvPr/>
        </p:nvSpPr>
        <p:spPr>
          <a:xfrm>
            <a:off x="468313" y="6165304"/>
            <a:ext cx="6336704" cy="430887"/>
          </a:xfrm>
          <a:prstGeom prst="rect">
            <a:avLst/>
          </a:prstGeom>
          <a:solidFill>
            <a:schemeClr val="bg1">
              <a:lumMod val="95000"/>
            </a:schemeClr>
          </a:solidFill>
        </p:spPr>
        <p:txBody>
          <a:bodyPr wrap="square">
            <a:spAutoFit/>
          </a:bodyPr>
          <a:lstStyle/>
          <a:p>
            <a:r>
              <a:rPr lang="en-GB" sz="2200" dirty="0">
                <a:latin typeface="Arial" panose="020B0604020202020204" pitchFamily="34" charset="0"/>
                <a:cs typeface="Arial" panose="020B0604020202020204" pitchFamily="34" charset="0"/>
                <a:hlinkClick r:id="rId2"/>
              </a:rPr>
              <a:t>www.ideachampions.com/jump_start_new.shtml</a:t>
            </a:r>
            <a:r>
              <a:rPr lang="en-GB" sz="2200" dirty="0">
                <a:latin typeface="Arial" panose="020B0604020202020204" pitchFamily="34" charset="0"/>
                <a:cs typeface="Arial" panose="020B0604020202020204" pitchFamily="34" charset="0"/>
              </a:rPr>
              <a:t> </a:t>
            </a:r>
          </a:p>
        </p:txBody>
      </p:sp>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pic>
        <p:nvPicPr>
          <p:cNvPr id="573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2348879"/>
            <a:ext cx="4140844" cy="801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2348880"/>
            <a:ext cx="3816424" cy="961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3501008"/>
            <a:ext cx="5112568" cy="1250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3196" y="5085183"/>
            <a:ext cx="4440932" cy="611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617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Who is creative?</a:t>
            </a:r>
          </a:p>
        </p:txBody>
      </p:sp>
      <p:sp>
        <p:nvSpPr>
          <p:cNvPr id="27651" name="Content Placeholder 2"/>
          <p:cNvSpPr>
            <a:spLocks noGrp="1"/>
          </p:cNvSpPr>
          <p:nvPr>
            <p:ph idx="1"/>
          </p:nvPr>
        </p:nvSpPr>
        <p:spPr>
          <a:xfrm>
            <a:off x="468313" y="3861048"/>
            <a:ext cx="8568183" cy="1944216"/>
          </a:xfrm>
        </p:spPr>
        <p:txBody>
          <a:bodyPr/>
          <a:lstStyle/>
          <a:p>
            <a:r>
              <a:rPr lang="en-GB" altLang="en-US" sz="2200" dirty="0">
                <a:latin typeface="Arial" charset="0"/>
                <a:cs typeface="Arial" charset="0"/>
              </a:rPr>
              <a:t>Who can be creative?</a:t>
            </a:r>
          </a:p>
          <a:p>
            <a:r>
              <a:rPr lang="en-GB" altLang="en-US" sz="2200" dirty="0">
                <a:latin typeface="Arial" charset="0"/>
                <a:cs typeface="Arial" charset="0"/>
              </a:rPr>
              <a:t>How?</a:t>
            </a:r>
          </a:p>
          <a:p>
            <a:pPr lvl="1"/>
            <a:r>
              <a:rPr lang="en-GB" altLang="en-US" sz="2200" dirty="0">
                <a:latin typeface="Arial" charset="0"/>
                <a:cs typeface="Arial" charset="0"/>
              </a:rPr>
              <a:t>Creativity is absorbed ‘by osmosis’ through immersion in creative activity with other people (Byron, 2009).</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4</a:t>
            </a:fld>
            <a:endParaRPr lang="en-GB">
              <a:solidFill>
                <a:prstClr val="black">
                  <a:tint val="75000"/>
                </a:prstClr>
              </a:solidFill>
            </a:endParaRPr>
          </a:p>
        </p:txBody>
      </p:sp>
      <p:pic>
        <p:nvPicPr>
          <p:cNvPr id="1026" name="Picture 2" descr="Artist, Drawing, Artistic, Creative, Design, Col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726" y="0"/>
            <a:ext cx="5584273" cy="371703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79512" y="174522"/>
            <a:ext cx="2448272" cy="829518"/>
            <a:chOff x="179512" y="174522"/>
            <a:chExt cx="2448272" cy="829518"/>
          </a:xfrm>
        </p:grpSpPr>
        <p:sp>
          <p:nvSpPr>
            <p:cNvPr id="7" name="Rectangle 6"/>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817526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1066627"/>
            <a:ext cx="8229600" cy="647700"/>
          </a:xfrm>
        </p:spPr>
        <p:txBody>
          <a:bodyPr>
            <a:normAutofit/>
          </a:bodyPr>
          <a:lstStyle/>
          <a:p>
            <a:pPr eaLnBrk="1" hangingPunct="1"/>
            <a:r>
              <a:rPr lang="en-GB" altLang="en-US" sz="2600" dirty="0">
                <a:latin typeface="Arial" charset="0"/>
                <a:cs typeface="Arial" charset="0"/>
              </a:rPr>
              <a:t>Idea Champions - Jumpstart</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40</a:t>
            </a:fld>
            <a:endParaRPr lang="en-GB">
              <a:solidFill>
                <a:prstClr val="black">
                  <a:tint val="75000"/>
                </a:prstClr>
              </a:solidFill>
            </a:endParaRPr>
          </a:p>
        </p:txBody>
      </p:sp>
      <p:sp>
        <p:nvSpPr>
          <p:cNvPr id="4" name="Rectangle 3"/>
          <p:cNvSpPr/>
          <p:nvPr/>
        </p:nvSpPr>
        <p:spPr>
          <a:xfrm>
            <a:off x="468313" y="6165304"/>
            <a:ext cx="6336704" cy="430887"/>
          </a:xfrm>
          <a:prstGeom prst="rect">
            <a:avLst/>
          </a:prstGeom>
          <a:solidFill>
            <a:schemeClr val="bg1">
              <a:lumMod val="95000"/>
            </a:schemeClr>
          </a:solidFill>
        </p:spPr>
        <p:txBody>
          <a:bodyPr wrap="square">
            <a:spAutoFit/>
          </a:bodyPr>
          <a:lstStyle/>
          <a:p>
            <a:r>
              <a:rPr lang="en-GB" sz="2200" dirty="0">
                <a:latin typeface="Arial" panose="020B0604020202020204" pitchFamily="34" charset="0"/>
                <a:cs typeface="Arial" panose="020B0604020202020204" pitchFamily="34" charset="0"/>
                <a:hlinkClick r:id="rId2"/>
              </a:rPr>
              <a:t>www.ideachampions.com/jump_start_new.shtml</a:t>
            </a:r>
            <a:r>
              <a:rPr lang="en-GB" sz="2200" dirty="0">
                <a:latin typeface="Arial" panose="020B0604020202020204" pitchFamily="34" charset="0"/>
                <a:cs typeface="Arial" panose="020B0604020202020204" pitchFamily="34" charset="0"/>
              </a:rPr>
              <a:t> </a:t>
            </a:r>
          </a:p>
        </p:txBody>
      </p:sp>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pic>
        <p:nvPicPr>
          <p:cNvPr id="57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060848"/>
            <a:ext cx="5288730"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2" y="3284984"/>
            <a:ext cx="6623967" cy="1850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651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1066627"/>
            <a:ext cx="8229600" cy="647700"/>
          </a:xfrm>
        </p:spPr>
        <p:txBody>
          <a:bodyPr>
            <a:normAutofit/>
          </a:bodyPr>
          <a:lstStyle/>
          <a:p>
            <a:pPr eaLnBrk="1" hangingPunct="1"/>
            <a:r>
              <a:rPr lang="en-GB" altLang="en-US" sz="2600" dirty="0">
                <a:latin typeface="Arial" charset="0"/>
                <a:cs typeface="Arial" charset="0"/>
              </a:rPr>
              <a:t>SCAMPER Random question tool</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41</a:t>
            </a:fld>
            <a:endParaRPr lang="en-GB">
              <a:solidFill>
                <a:prstClr val="black">
                  <a:tint val="75000"/>
                </a:prstClr>
              </a:solidFill>
            </a:endParaRPr>
          </a:p>
        </p:txBody>
      </p:sp>
      <p:sp>
        <p:nvSpPr>
          <p:cNvPr id="4" name="Rectangle 3"/>
          <p:cNvSpPr/>
          <p:nvPr/>
        </p:nvSpPr>
        <p:spPr>
          <a:xfrm>
            <a:off x="468313" y="6165304"/>
            <a:ext cx="4391719" cy="430887"/>
          </a:xfrm>
          <a:prstGeom prst="rect">
            <a:avLst/>
          </a:prstGeom>
          <a:solidFill>
            <a:schemeClr val="bg1">
              <a:lumMod val="95000"/>
            </a:schemeClr>
          </a:solidFill>
        </p:spPr>
        <p:txBody>
          <a:bodyPr wrap="square">
            <a:spAutoFit/>
          </a:bodyPr>
          <a:lstStyle/>
          <a:p>
            <a:r>
              <a:rPr lang="en-GB" sz="2200" dirty="0">
                <a:latin typeface="Arial" panose="020B0604020202020204" pitchFamily="34" charset="0"/>
                <a:cs typeface="Arial" panose="020B0604020202020204" pitchFamily="34" charset="0"/>
                <a:hlinkClick r:id="rId2"/>
              </a:rPr>
              <a:t>https://litemind.com/scamper-tool</a:t>
            </a:r>
            <a:r>
              <a:rPr lang="en-GB" sz="2200" dirty="0">
                <a:latin typeface="Arial" panose="020B0604020202020204" pitchFamily="34" charset="0"/>
                <a:cs typeface="Arial" panose="020B0604020202020204" pitchFamily="34" charset="0"/>
              </a:rPr>
              <a:t>  </a:t>
            </a:r>
          </a:p>
        </p:txBody>
      </p:sp>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pic>
        <p:nvPicPr>
          <p:cNvPr id="58370" name="Picture 2" descr="SCAMPER Random Question T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713" y="0"/>
            <a:ext cx="4667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44" y="1977688"/>
            <a:ext cx="8109504" cy="2027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1649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1066627"/>
            <a:ext cx="8229600" cy="647700"/>
          </a:xfrm>
        </p:spPr>
        <p:txBody>
          <a:bodyPr>
            <a:normAutofit/>
          </a:bodyPr>
          <a:lstStyle/>
          <a:p>
            <a:pPr eaLnBrk="1" hangingPunct="1"/>
            <a:r>
              <a:rPr lang="en-GB" altLang="en-US" sz="2600" dirty="0">
                <a:latin typeface="Arial" charset="0"/>
                <a:cs typeface="Arial" charset="0"/>
              </a:rPr>
              <a:t>SCAMPER Random question tool</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42</a:t>
            </a:fld>
            <a:endParaRPr lang="en-GB">
              <a:solidFill>
                <a:prstClr val="black">
                  <a:tint val="75000"/>
                </a:prstClr>
              </a:solidFill>
            </a:endParaRPr>
          </a:p>
        </p:txBody>
      </p:sp>
      <p:sp>
        <p:nvSpPr>
          <p:cNvPr id="4" name="Rectangle 3"/>
          <p:cNvSpPr/>
          <p:nvPr/>
        </p:nvSpPr>
        <p:spPr>
          <a:xfrm>
            <a:off x="468313" y="6165304"/>
            <a:ext cx="4391719" cy="430887"/>
          </a:xfrm>
          <a:prstGeom prst="rect">
            <a:avLst/>
          </a:prstGeom>
          <a:solidFill>
            <a:schemeClr val="bg1">
              <a:lumMod val="95000"/>
            </a:schemeClr>
          </a:solidFill>
        </p:spPr>
        <p:txBody>
          <a:bodyPr wrap="square">
            <a:spAutoFit/>
          </a:bodyPr>
          <a:lstStyle/>
          <a:p>
            <a:r>
              <a:rPr lang="en-GB" sz="2200" dirty="0">
                <a:latin typeface="Arial" panose="020B0604020202020204" pitchFamily="34" charset="0"/>
                <a:cs typeface="Arial" panose="020B0604020202020204" pitchFamily="34" charset="0"/>
                <a:hlinkClick r:id="rId2"/>
              </a:rPr>
              <a:t>https://litemind.com/scamper-tool</a:t>
            </a:r>
            <a:r>
              <a:rPr lang="en-GB" sz="2200" dirty="0">
                <a:latin typeface="Arial" panose="020B0604020202020204" pitchFamily="34" charset="0"/>
                <a:cs typeface="Arial" panose="020B0604020202020204" pitchFamily="34" charset="0"/>
              </a:rPr>
              <a:t>  </a:t>
            </a:r>
          </a:p>
        </p:txBody>
      </p:sp>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pic>
        <p:nvPicPr>
          <p:cNvPr id="58370" name="Picture 2" descr="SCAMPER Random Question T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713" y="0"/>
            <a:ext cx="46672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24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25217"/>
          <a:stretch/>
        </p:blipFill>
        <p:spPr bwMode="auto">
          <a:xfrm>
            <a:off x="539552" y="1859613"/>
            <a:ext cx="536257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1801482"/>
            <a:ext cx="5353050" cy="407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7864" y="1672895"/>
            <a:ext cx="5410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7208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bwMode="auto">
          <a:xfrm>
            <a:off x="467544" y="2060848"/>
            <a:ext cx="8568952"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sz="2000">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Arial" charset="0"/>
                <a:cs typeface="Arial" charset="0"/>
              </a:defRPr>
            </a:lvl4pPr>
            <a:lvl5pPr marL="2057400" indent="-228600" eaLnBrk="0" hangingPunct="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eaLnBrk="1" fontAlgn="base" hangingPunct="1">
              <a:spcAft>
                <a:spcPct val="0"/>
              </a:spcAft>
              <a:buFont typeface="Arial" charset="0"/>
              <a:buNone/>
            </a:pPr>
            <a:r>
              <a:rPr lang="en-GB" altLang="en-US" sz="2800" b="1" dirty="0">
                <a:solidFill>
                  <a:schemeClr val="bg1">
                    <a:lumMod val="75000"/>
                  </a:schemeClr>
                </a:solidFill>
              </a:rPr>
              <a:t>Introduction to creativity</a:t>
            </a:r>
          </a:p>
          <a:p>
            <a:pPr eaLnBrk="1" fontAlgn="base" hangingPunct="1">
              <a:spcAft>
                <a:spcPct val="0"/>
              </a:spcAft>
              <a:buNone/>
            </a:pPr>
            <a:r>
              <a:rPr lang="en-GB" altLang="en-US" sz="2800" b="1" dirty="0">
                <a:solidFill>
                  <a:schemeClr val="bg1">
                    <a:lumMod val="75000"/>
                  </a:schemeClr>
                </a:solidFill>
              </a:rPr>
              <a:t>Creativity in the research process</a:t>
            </a:r>
          </a:p>
          <a:p>
            <a:pPr eaLnBrk="1" fontAlgn="base" hangingPunct="1">
              <a:spcAft>
                <a:spcPct val="0"/>
              </a:spcAft>
              <a:buNone/>
            </a:pPr>
            <a:r>
              <a:rPr lang="en-GB" altLang="en-US" sz="2800" b="1" dirty="0">
                <a:solidFill>
                  <a:schemeClr val="bg1">
                    <a:lumMod val="75000"/>
                  </a:schemeClr>
                </a:solidFill>
              </a:rPr>
              <a:t>Creativity techniques (applied to research)</a:t>
            </a:r>
          </a:p>
          <a:p>
            <a:pPr eaLnBrk="1" fontAlgn="base" hangingPunct="1">
              <a:spcAft>
                <a:spcPct val="0"/>
              </a:spcAft>
              <a:buNone/>
            </a:pPr>
            <a:r>
              <a:rPr lang="en-GB" altLang="en-US" sz="2800" b="1" dirty="0">
                <a:solidFill>
                  <a:schemeClr val="bg1">
                    <a:lumMod val="75000"/>
                  </a:schemeClr>
                </a:solidFill>
              </a:rPr>
              <a:t>Digital creativity support tools (for after session)</a:t>
            </a:r>
          </a:p>
          <a:p>
            <a:pPr eaLnBrk="1" fontAlgn="base" hangingPunct="1">
              <a:spcAft>
                <a:spcPct val="0"/>
              </a:spcAft>
              <a:buNone/>
            </a:pPr>
            <a:r>
              <a:rPr lang="en-GB" altLang="en-US" sz="2800" b="1" dirty="0">
                <a:solidFill>
                  <a:schemeClr val="bg1"/>
                </a:solidFill>
              </a:rPr>
              <a:t>Creativity strategies</a:t>
            </a:r>
          </a:p>
          <a:p>
            <a:pPr eaLnBrk="1" fontAlgn="base" hangingPunct="1">
              <a:spcAft>
                <a:spcPct val="0"/>
              </a:spcAft>
              <a:buNone/>
            </a:pPr>
            <a:endParaRPr lang="en-GB" altLang="en-US" sz="2800" b="1" dirty="0">
              <a:solidFill>
                <a:prstClr val="black"/>
              </a:solidFill>
            </a:endParaRPr>
          </a:p>
          <a:p>
            <a:pPr eaLnBrk="1" fontAlgn="base" hangingPunct="1">
              <a:spcAft>
                <a:spcPct val="0"/>
              </a:spcAft>
              <a:buFont typeface="Arial" charset="0"/>
              <a:buNone/>
            </a:pPr>
            <a:endParaRPr lang="en-GB" altLang="en-US" sz="2800" b="1" dirty="0">
              <a:solidFill>
                <a:prstClr val="black"/>
              </a:solidFill>
            </a:endParaRPr>
          </a:p>
        </p:txBody>
      </p:sp>
    </p:spTree>
    <p:extLst>
      <p:ext uri="{BB962C8B-B14F-4D97-AF65-F5344CB8AC3E}">
        <p14:creationId xmlns:p14="http://schemas.microsoft.com/office/powerpoint/2010/main" val="22263797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2" y="981075"/>
            <a:ext cx="8568183" cy="647700"/>
          </a:xfrm>
        </p:spPr>
        <p:txBody>
          <a:bodyPr>
            <a:normAutofit/>
          </a:bodyPr>
          <a:lstStyle/>
          <a:p>
            <a:pPr eaLnBrk="1" hangingPunct="1"/>
            <a:r>
              <a:rPr lang="en-GB" altLang="en-US" sz="2400" dirty="0">
                <a:latin typeface="Arial" charset="0"/>
                <a:cs typeface="Arial" charset="0"/>
              </a:rPr>
              <a:t>Strategies for </a:t>
            </a:r>
            <a:r>
              <a:rPr lang="en-GB" altLang="en-US" sz="2400" strike="sngStrike" dirty="0">
                <a:latin typeface="Arial" charset="0"/>
                <a:cs typeface="Arial" charset="0"/>
              </a:rPr>
              <a:t>‘seeking serendipity’</a:t>
            </a:r>
            <a:r>
              <a:rPr lang="en-GB" altLang="en-US" sz="2400" dirty="0">
                <a:latin typeface="Arial" charset="0"/>
                <a:cs typeface="Arial" charset="0"/>
              </a:rPr>
              <a:t> ‘creating creativity’</a:t>
            </a:r>
          </a:p>
        </p:txBody>
      </p:sp>
      <p:sp>
        <p:nvSpPr>
          <p:cNvPr id="27651" name="Content Placeholder 2"/>
          <p:cNvSpPr>
            <a:spLocks noGrp="1"/>
          </p:cNvSpPr>
          <p:nvPr>
            <p:ph idx="1"/>
          </p:nvPr>
        </p:nvSpPr>
        <p:spPr>
          <a:xfrm>
            <a:off x="467544" y="1628800"/>
            <a:ext cx="8567737" cy="5229200"/>
          </a:xfrm>
        </p:spPr>
        <p:txBody>
          <a:bodyPr/>
          <a:lstStyle/>
          <a:p>
            <a:r>
              <a:rPr lang="en-GB" altLang="en-US" sz="2200" dirty="0" err="1">
                <a:latin typeface="Arial" charset="0"/>
                <a:cs typeface="Arial" charset="0"/>
              </a:rPr>
              <a:t>Makri</a:t>
            </a:r>
            <a:r>
              <a:rPr lang="en-GB" altLang="en-US" sz="2200" dirty="0">
                <a:latin typeface="Arial" charset="0"/>
                <a:cs typeface="Arial" charset="0"/>
              </a:rPr>
              <a:t> et al. (2014) interviewed 14 creative professionals, asking:</a:t>
            </a:r>
          </a:p>
          <a:p>
            <a:pPr lvl="1"/>
            <a:r>
              <a:rPr lang="en-GB" altLang="en-US" sz="2200" dirty="0">
                <a:latin typeface="Arial" charset="0"/>
                <a:cs typeface="Arial" charset="0"/>
              </a:rPr>
              <a:t>Do you do anything that you think increases the likelihood of serendipity happening to you?</a:t>
            </a:r>
          </a:p>
          <a:p>
            <a:r>
              <a:rPr lang="en-GB" altLang="en-US" sz="2200" dirty="0">
                <a:latin typeface="Arial" charset="0"/>
                <a:cs typeface="Arial" charset="0"/>
              </a:rPr>
              <a:t>Creatives identified 7 strategies for ‘seeking serendipity’ that </a:t>
            </a:r>
            <a:r>
              <a:rPr lang="en-GB" altLang="en-US" sz="2200" i="1" dirty="0">
                <a:latin typeface="Arial" charset="0"/>
                <a:cs typeface="Arial" charset="0"/>
              </a:rPr>
              <a:t>might</a:t>
            </a:r>
            <a:r>
              <a:rPr lang="en-GB" altLang="en-US" sz="2200" dirty="0">
                <a:latin typeface="Arial" charset="0"/>
                <a:cs typeface="Arial" charset="0"/>
              </a:rPr>
              <a:t> also be able to ‘create creativity.’</a:t>
            </a:r>
          </a:p>
          <a:p>
            <a:pPr marL="914400" lvl="1" indent="-457200">
              <a:buFont typeface="+mj-lt"/>
              <a:buAutoNum type="arabicPeriod"/>
            </a:pPr>
            <a:r>
              <a:rPr lang="en-GB" altLang="en-US" sz="2200" dirty="0">
                <a:latin typeface="Arial" charset="0"/>
                <a:cs typeface="Arial" charset="0"/>
              </a:rPr>
              <a:t>Vary your routine</a:t>
            </a:r>
          </a:p>
          <a:p>
            <a:pPr marL="914400" lvl="1" indent="-457200">
              <a:buFont typeface="+mj-lt"/>
              <a:buAutoNum type="arabicPeriod"/>
            </a:pPr>
            <a:r>
              <a:rPr lang="en-GB" altLang="en-US" sz="2200" dirty="0">
                <a:latin typeface="Arial" charset="0"/>
                <a:cs typeface="Arial" charset="0"/>
              </a:rPr>
              <a:t>Be observant</a:t>
            </a:r>
          </a:p>
          <a:p>
            <a:pPr marL="914400" lvl="1" indent="-457200">
              <a:buFont typeface="+mj-lt"/>
              <a:buAutoNum type="arabicPeriod"/>
            </a:pPr>
            <a:r>
              <a:rPr lang="en-GB" altLang="en-US" sz="2200" dirty="0">
                <a:latin typeface="Arial" charset="0"/>
                <a:cs typeface="Arial" charset="0"/>
              </a:rPr>
              <a:t>Relax your boundaries</a:t>
            </a:r>
          </a:p>
          <a:p>
            <a:pPr marL="914400" lvl="1" indent="-457200">
              <a:buFont typeface="+mj-lt"/>
              <a:buAutoNum type="arabicPeriod"/>
            </a:pPr>
            <a:r>
              <a:rPr lang="en-GB" altLang="en-US" sz="2200" dirty="0">
                <a:latin typeface="Arial" charset="0"/>
                <a:cs typeface="Arial" charset="0"/>
              </a:rPr>
              <a:t>Draw on previous experiences</a:t>
            </a:r>
          </a:p>
          <a:p>
            <a:pPr marL="914400" lvl="1" indent="-457200">
              <a:buFont typeface="+mj-lt"/>
              <a:buAutoNum type="arabicPeriod"/>
            </a:pPr>
            <a:r>
              <a:rPr lang="en-GB" altLang="en-US" sz="2200" dirty="0">
                <a:latin typeface="Arial" charset="0"/>
                <a:cs typeface="Arial" charset="0"/>
              </a:rPr>
              <a:t>Look for patterns</a:t>
            </a:r>
          </a:p>
          <a:p>
            <a:pPr marL="914400" lvl="1" indent="-457200">
              <a:buFont typeface="+mj-lt"/>
              <a:buAutoNum type="arabicPeriod"/>
            </a:pPr>
            <a:r>
              <a:rPr lang="en-GB" altLang="en-US" sz="2200" dirty="0">
                <a:latin typeface="Arial" charset="0"/>
                <a:cs typeface="Arial" charset="0"/>
              </a:rPr>
              <a:t>Make mental space</a:t>
            </a:r>
          </a:p>
          <a:p>
            <a:pPr marL="914400" lvl="1" indent="-457200">
              <a:buFont typeface="+mj-lt"/>
              <a:buAutoNum type="arabicPeriod"/>
            </a:pPr>
            <a:r>
              <a:rPr lang="en-GB" altLang="en-US" sz="2200" dirty="0">
                <a:latin typeface="Arial" charset="0"/>
                <a:cs typeface="Arial" charset="0"/>
              </a:rPr>
              <a:t>Seize opportunities</a:t>
            </a:r>
          </a:p>
          <a:p>
            <a:pPr marL="914400" lvl="1" indent="-457200">
              <a:buFont typeface="+mj-lt"/>
              <a:buAutoNum type="arabicPeriod"/>
            </a:pPr>
            <a:endParaRPr lang="en-GB" altLang="en-US" sz="2200"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44</a:t>
            </a:fld>
            <a:endParaRPr lang="en-GB">
              <a:solidFill>
                <a:prstClr val="black">
                  <a:tint val="75000"/>
                </a:prstClr>
              </a:solidFill>
            </a:endParaRPr>
          </a:p>
        </p:txBody>
      </p:sp>
      <p:sp>
        <p:nvSpPr>
          <p:cNvPr id="5" name="TextBox 4"/>
          <p:cNvSpPr txBox="1"/>
          <p:nvPr/>
        </p:nvSpPr>
        <p:spPr>
          <a:xfrm>
            <a:off x="3131840" y="6171"/>
            <a:ext cx="6012160" cy="923330"/>
          </a:xfrm>
          <a:prstGeom prst="rect">
            <a:avLst/>
          </a:prstGeom>
          <a:solidFill>
            <a:schemeClr val="bg1">
              <a:lumMod val="95000"/>
            </a:schemeClr>
          </a:solidFill>
        </p:spPr>
        <p:txBody>
          <a:bodyPr wrap="square" rtlCol="0">
            <a:spAutoFit/>
          </a:bodyPr>
          <a:lstStyle/>
          <a:p>
            <a:r>
              <a:rPr lang="en-GB" dirty="0">
                <a:latin typeface="Arial" panose="020B0604020202020204" pitchFamily="34" charset="0"/>
                <a:cs typeface="Arial" panose="020B0604020202020204" pitchFamily="34" charset="0"/>
              </a:rPr>
              <a:t>Makri, S. et al. (2014). </a:t>
            </a:r>
            <a:r>
              <a:rPr lang="en-GB" i="1" dirty="0">
                <a:latin typeface="Arial" panose="020B0604020202020204" pitchFamily="34" charset="0"/>
                <a:cs typeface="Arial" panose="020B0604020202020204" pitchFamily="34" charset="0"/>
              </a:rPr>
              <a:t>Making my Own Luck: Serendipity Strategies and how to Support them in Digital Information Environments</a:t>
            </a:r>
            <a:r>
              <a:rPr lang="en-GB" dirty="0">
                <a:latin typeface="Arial" panose="020B0604020202020204" pitchFamily="34" charset="0"/>
                <a:cs typeface="Arial" panose="020B0604020202020204" pitchFamily="34" charset="0"/>
              </a:rPr>
              <a:t>. JASIST 65(11), 2179-2194.</a:t>
            </a:r>
          </a:p>
        </p:txBody>
      </p:sp>
      <p:grpSp>
        <p:nvGrpSpPr>
          <p:cNvPr id="6" name="Group 5"/>
          <p:cNvGrpSpPr/>
          <p:nvPr/>
        </p:nvGrpSpPr>
        <p:grpSpPr>
          <a:xfrm>
            <a:off x="179512" y="174522"/>
            <a:ext cx="2448272" cy="829518"/>
            <a:chOff x="179512" y="174522"/>
            <a:chExt cx="2448272" cy="829518"/>
          </a:xfrm>
        </p:grpSpPr>
        <p:sp>
          <p:nvSpPr>
            <p:cNvPr id="7" name="Rectangle 6"/>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563507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7" presetID="1" presetClass="entr" presetSubtype="0" fill="hold" grpId="0" nodeType="with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9" presetID="1" presetClass="entr" presetSubtype="0" fill="hold" grpId="0" nodeType="with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1" presetID="1" presetClass="entr" presetSubtype="0" fill="hold" grpId="0" nodeType="with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par>
                                <p:cTn id="23" presetID="1" presetClass="entr" presetSubtype="0" fill="hold" grpId="0"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7" end="7"/>
                                            </p:txEl>
                                          </p:spTgt>
                                        </p:tgtEl>
                                        <p:attrNameLst>
                                          <p:attrName>ppt_c</p:attrName>
                                        </p:attrNameLst>
                                      </p:cBhvr>
                                      <p:to>
                                        <a:srgbClr val="969696"/>
                                      </p:to>
                                    </p:animClr>
                                  </p:subTnLst>
                                </p:cTn>
                              </p:par>
                              <p:par>
                                <p:cTn id="25" presetID="1" presetClass="entr" presetSubtype="0" fill="hold" grpId="0" nodeType="withEffect">
                                  <p:stCondLst>
                                    <p:cond delay="0"/>
                                  </p:stCondLst>
                                  <p:childTnLst>
                                    <p:set>
                                      <p:cBhvr>
                                        <p:cTn id="26" dur="1" fill="hold">
                                          <p:stCondLst>
                                            <p:cond delay="0"/>
                                          </p:stCondLst>
                                        </p:cTn>
                                        <p:tgtEl>
                                          <p:spTgt spid="27651">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8" end="8"/>
                                            </p:txEl>
                                          </p:spTgt>
                                        </p:tgtEl>
                                        <p:attrNameLst>
                                          <p:attrName>ppt_c</p:attrName>
                                        </p:attrNameLst>
                                      </p:cBhvr>
                                      <p:to>
                                        <a:srgbClr val="969696"/>
                                      </p:to>
                                    </p:animClr>
                                  </p:subTnLst>
                                </p:cTn>
                              </p:par>
                              <p:par>
                                <p:cTn id="27" presetID="1" presetClass="entr" presetSubtype="0" fill="hold" grpId="0" nodeType="withEffect">
                                  <p:stCondLst>
                                    <p:cond delay="0"/>
                                  </p:stCondLst>
                                  <p:childTnLst>
                                    <p:set>
                                      <p:cBhvr>
                                        <p:cTn id="28" dur="1" fill="hold">
                                          <p:stCondLst>
                                            <p:cond delay="0"/>
                                          </p:stCondLst>
                                        </p:cTn>
                                        <p:tgtEl>
                                          <p:spTgt spid="27651">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9" end="9"/>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2000">
                <a:solidFill>
                  <a:schemeClr val="tx1"/>
                </a:solidFill>
                <a:latin typeface="Arial" charset="0"/>
                <a:cs typeface="Arial" charset="0"/>
              </a:defRPr>
            </a:lvl1pPr>
            <a:lvl2pPr marL="742950" indent="-285750">
              <a:spcBef>
                <a:spcPct val="20000"/>
              </a:spcBef>
              <a:buFont typeface="Arial" charset="0"/>
              <a:buChar char="–"/>
              <a:defRPr sz="2000">
                <a:solidFill>
                  <a:schemeClr val="tx1"/>
                </a:solidFill>
                <a:latin typeface="Arial" charset="0"/>
                <a:cs typeface="Arial" charset="0"/>
              </a:defRPr>
            </a:lvl2pPr>
            <a:lvl3pPr marL="1143000" indent="-228600">
              <a:spcBef>
                <a:spcPct val="20000"/>
              </a:spcBef>
              <a:buFont typeface="Arial" charset="0"/>
              <a:buChar char="•"/>
              <a:defRPr sz="2000">
                <a:solidFill>
                  <a:schemeClr val="tx1"/>
                </a:solidFill>
                <a:latin typeface="Arial" charset="0"/>
                <a:cs typeface="Arial" charset="0"/>
              </a:defRPr>
            </a:lvl3pPr>
            <a:lvl4pPr marL="1600200" indent="-228600">
              <a:spcBef>
                <a:spcPct val="20000"/>
              </a:spcBef>
              <a:buFont typeface="Arial" charset="0"/>
              <a:buChar char="–"/>
              <a:defRPr sz="2000">
                <a:solidFill>
                  <a:schemeClr val="tx1"/>
                </a:solidFill>
                <a:latin typeface="Arial" charset="0"/>
                <a:cs typeface="Arial" charset="0"/>
              </a:defRPr>
            </a:lvl4pPr>
            <a:lvl5pPr marL="2057400" indent="-22860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a:spcBef>
                <a:spcPct val="0"/>
              </a:spcBef>
              <a:buFontTx/>
              <a:buNone/>
            </a:pPr>
            <a:fld id="{BC741559-C417-4E16-B6EA-7306CD9F4D50}" type="slidenum">
              <a:rPr lang="en-US" altLang="en-US" sz="1200"/>
              <a:pPr>
                <a:spcBef>
                  <a:spcPct val="0"/>
                </a:spcBef>
                <a:buFontTx/>
                <a:buNone/>
              </a:pPr>
              <a:t>45</a:t>
            </a:fld>
            <a:endParaRPr lang="en-US" altLang="en-US" sz="1200"/>
          </a:p>
        </p:txBody>
      </p:sp>
      <p:sp>
        <p:nvSpPr>
          <p:cNvPr id="16387" name="Rectangle 2"/>
          <p:cNvSpPr>
            <a:spLocks noGrp="1" noChangeArrowheads="1"/>
          </p:cNvSpPr>
          <p:nvPr>
            <p:ph type="title"/>
          </p:nvPr>
        </p:nvSpPr>
        <p:spPr>
          <a:xfrm>
            <a:off x="215900" y="-50800"/>
            <a:ext cx="8750300" cy="647700"/>
          </a:xfrm>
        </p:spPr>
        <p:txBody>
          <a:bodyPr/>
          <a:lstStyle/>
          <a:p>
            <a:pPr eaLnBrk="1" hangingPunct="1"/>
            <a:r>
              <a:rPr lang="en-GB" altLang="en-US">
                <a:latin typeface="Arial" charset="0"/>
                <a:cs typeface="Arial" charset="0"/>
              </a:rPr>
              <a:t>Vary your Routine</a:t>
            </a:r>
            <a:endParaRPr lang="en-US" altLang="en-US">
              <a:latin typeface="Arial" charset="0"/>
              <a:cs typeface="Arial" charset="0"/>
            </a:endParaRPr>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l="14781"/>
          <a:stretch>
            <a:fillRect/>
          </a:stretch>
        </p:blipFill>
        <p:spPr bwMode="auto">
          <a:xfrm>
            <a:off x="0" y="500063"/>
            <a:ext cx="9144000" cy="635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3"/>
          <p:cNvPicPr>
            <a:picLocks noChangeAspect="1" noChangeArrowheads="1"/>
          </p:cNvPicPr>
          <p:nvPr/>
        </p:nvPicPr>
        <p:blipFill>
          <a:blip r:embed="rId4">
            <a:extLst>
              <a:ext uri="{28A0092B-C50C-407E-A947-70E740481C1C}">
                <a14:useLocalDpi xmlns:a14="http://schemas.microsoft.com/office/drawing/2010/main" val="0"/>
              </a:ext>
            </a:extLst>
          </a:blip>
          <a:srcRect l="22527" r="27222"/>
          <a:stretch>
            <a:fillRect/>
          </a:stretch>
        </p:blipFill>
        <p:spPr bwMode="auto">
          <a:xfrm>
            <a:off x="6723063" y="500063"/>
            <a:ext cx="2420937" cy="635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023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250"/>
            <a:ext cx="9144000" cy="651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2000">
                <a:solidFill>
                  <a:schemeClr val="tx1"/>
                </a:solidFill>
                <a:latin typeface="Arial" charset="0"/>
                <a:cs typeface="Arial" charset="0"/>
              </a:defRPr>
            </a:lvl1pPr>
            <a:lvl2pPr marL="742950" indent="-285750">
              <a:spcBef>
                <a:spcPct val="20000"/>
              </a:spcBef>
              <a:buFont typeface="Arial" charset="0"/>
              <a:buChar char="–"/>
              <a:defRPr sz="2000">
                <a:solidFill>
                  <a:schemeClr val="tx1"/>
                </a:solidFill>
                <a:latin typeface="Arial" charset="0"/>
                <a:cs typeface="Arial" charset="0"/>
              </a:defRPr>
            </a:lvl2pPr>
            <a:lvl3pPr marL="1143000" indent="-228600">
              <a:spcBef>
                <a:spcPct val="20000"/>
              </a:spcBef>
              <a:buFont typeface="Arial" charset="0"/>
              <a:buChar char="•"/>
              <a:defRPr sz="2000">
                <a:solidFill>
                  <a:schemeClr val="tx1"/>
                </a:solidFill>
                <a:latin typeface="Arial" charset="0"/>
                <a:cs typeface="Arial" charset="0"/>
              </a:defRPr>
            </a:lvl3pPr>
            <a:lvl4pPr marL="1600200" indent="-228600">
              <a:spcBef>
                <a:spcPct val="20000"/>
              </a:spcBef>
              <a:buFont typeface="Arial" charset="0"/>
              <a:buChar char="–"/>
              <a:defRPr sz="2000">
                <a:solidFill>
                  <a:schemeClr val="tx1"/>
                </a:solidFill>
                <a:latin typeface="Arial" charset="0"/>
                <a:cs typeface="Arial" charset="0"/>
              </a:defRPr>
            </a:lvl4pPr>
            <a:lvl5pPr marL="2057400" indent="-22860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a:spcBef>
                <a:spcPct val="0"/>
              </a:spcBef>
              <a:buFontTx/>
              <a:buNone/>
            </a:pPr>
            <a:fld id="{5D230F8C-6095-4B41-917D-9FD912A2A6AE}" type="slidenum">
              <a:rPr lang="en-US" altLang="en-US" sz="1200"/>
              <a:pPr>
                <a:spcBef>
                  <a:spcPct val="0"/>
                </a:spcBef>
                <a:buFontTx/>
                <a:buNone/>
              </a:pPr>
              <a:t>46</a:t>
            </a:fld>
            <a:endParaRPr lang="en-US" altLang="en-US" sz="1200"/>
          </a:p>
        </p:txBody>
      </p:sp>
      <p:sp>
        <p:nvSpPr>
          <p:cNvPr id="19460" name="Rectangle 2"/>
          <p:cNvSpPr>
            <a:spLocks noGrp="1" noChangeArrowheads="1"/>
          </p:cNvSpPr>
          <p:nvPr>
            <p:ph type="title"/>
          </p:nvPr>
        </p:nvSpPr>
        <p:spPr>
          <a:xfrm>
            <a:off x="215900" y="-50800"/>
            <a:ext cx="8750300" cy="647700"/>
          </a:xfrm>
        </p:spPr>
        <p:txBody>
          <a:bodyPr/>
          <a:lstStyle/>
          <a:p>
            <a:pPr eaLnBrk="1" hangingPunct="1"/>
            <a:r>
              <a:rPr lang="en-GB" altLang="en-US">
                <a:latin typeface="Arial" charset="0"/>
                <a:cs typeface="Arial" charset="0"/>
              </a:rPr>
              <a:t>Be Observant</a:t>
            </a:r>
            <a:endParaRPr lang="en-US" altLang="en-US">
              <a:latin typeface="Arial" charset="0"/>
              <a:cs typeface="Arial" charset="0"/>
            </a:endParaRPr>
          </a:p>
        </p:txBody>
      </p:sp>
      <p:pic>
        <p:nvPicPr>
          <p:cNvPr id="1946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 y="476250"/>
            <a:ext cx="4878388" cy="651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9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2000">
                <a:solidFill>
                  <a:schemeClr val="tx1"/>
                </a:solidFill>
                <a:latin typeface="Arial" charset="0"/>
                <a:cs typeface="Arial" charset="0"/>
              </a:defRPr>
            </a:lvl1pPr>
            <a:lvl2pPr marL="742950" indent="-285750">
              <a:spcBef>
                <a:spcPct val="20000"/>
              </a:spcBef>
              <a:buFont typeface="Arial" charset="0"/>
              <a:buChar char="–"/>
              <a:defRPr sz="2000">
                <a:solidFill>
                  <a:schemeClr val="tx1"/>
                </a:solidFill>
                <a:latin typeface="Arial" charset="0"/>
                <a:cs typeface="Arial" charset="0"/>
              </a:defRPr>
            </a:lvl2pPr>
            <a:lvl3pPr marL="1143000" indent="-228600">
              <a:spcBef>
                <a:spcPct val="20000"/>
              </a:spcBef>
              <a:buFont typeface="Arial" charset="0"/>
              <a:buChar char="•"/>
              <a:defRPr sz="2000">
                <a:solidFill>
                  <a:schemeClr val="tx1"/>
                </a:solidFill>
                <a:latin typeface="Arial" charset="0"/>
                <a:cs typeface="Arial" charset="0"/>
              </a:defRPr>
            </a:lvl3pPr>
            <a:lvl4pPr marL="1600200" indent="-228600">
              <a:spcBef>
                <a:spcPct val="20000"/>
              </a:spcBef>
              <a:buFont typeface="Arial" charset="0"/>
              <a:buChar char="–"/>
              <a:defRPr sz="2000">
                <a:solidFill>
                  <a:schemeClr val="tx1"/>
                </a:solidFill>
                <a:latin typeface="Arial" charset="0"/>
                <a:cs typeface="Arial" charset="0"/>
              </a:defRPr>
            </a:lvl4pPr>
            <a:lvl5pPr marL="2057400" indent="-22860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a:spcBef>
                <a:spcPct val="0"/>
              </a:spcBef>
              <a:buFontTx/>
              <a:buNone/>
            </a:pPr>
            <a:fld id="{3985C864-16AF-48D4-8819-1B3600C778CB}" type="slidenum">
              <a:rPr lang="en-US" altLang="en-US" sz="1200"/>
              <a:pPr>
                <a:spcBef>
                  <a:spcPct val="0"/>
                </a:spcBef>
                <a:buFontTx/>
                <a:buNone/>
              </a:pPr>
              <a:t>47</a:t>
            </a:fld>
            <a:endParaRPr lang="en-US" altLang="en-US" sz="1200"/>
          </a:p>
        </p:txBody>
      </p:sp>
      <p:sp>
        <p:nvSpPr>
          <p:cNvPr id="21507" name="Rectangle 2"/>
          <p:cNvSpPr>
            <a:spLocks noGrp="1" noChangeArrowheads="1"/>
          </p:cNvSpPr>
          <p:nvPr>
            <p:ph type="title"/>
          </p:nvPr>
        </p:nvSpPr>
        <p:spPr>
          <a:xfrm>
            <a:off x="192088" y="44450"/>
            <a:ext cx="8750300" cy="755650"/>
          </a:xfrm>
        </p:spPr>
        <p:txBody>
          <a:bodyPr/>
          <a:lstStyle/>
          <a:p>
            <a:pPr eaLnBrk="1" hangingPunct="1"/>
            <a:r>
              <a:rPr lang="en-GB" altLang="en-US">
                <a:latin typeface="Arial" charset="0"/>
                <a:cs typeface="Arial" charset="0"/>
              </a:rPr>
              <a:t>Relax your Boundaries</a:t>
            </a:r>
            <a:br>
              <a:rPr lang="en-GB" altLang="en-US">
                <a:latin typeface="Arial" charset="0"/>
                <a:cs typeface="Arial" charset="0"/>
              </a:rPr>
            </a:br>
            <a:endParaRPr lang="en-US" altLang="en-US">
              <a:latin typeface="Arial" charset="0"/>
              <a:cs typeface="Arial" charset="0"/>
            </a:endParaRPr>
          </a:p>
        </p:txBody>
      </p:sp>
      <p:pic>
        <p:nvPicPr>
          <p:cNvPr id="215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5238" y="10896600"/>
            <a:ext cx="7108825" cy="400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3"/>
          <p:cNvPicPr>
            <a:picLocks noChangeAspect="1" noChangeArrowheads="1"/>
          </p:cNvPicPr>
          <p:nvPr/>
        </p:nvPicPr>
        <p:blipFill>
          <a:blip r:embed="rId4">
            <a:extLst>
              <a:ext uri="{28A0092B-C50C-407E-A947-70E740481C1C}">
                <a14:useLocalDpi xmlns:a14="http://schemas.microsoft.com/office/drawing/2010/main" val="0"/>
              </a:ext>
            </a:extLst>
          </a:blip>
          <a:srcRect l="11162" r="5232"/>
          <a:stretch>
            <a:fillRect/>
          </a:stretch>
        </p:blipFill>
        <p:spPr bwMode="auto">
          <a:xfrm>
            <a:off x="-9525" y="476250"/>
            <a:ext cx="9153525" cy="638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661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025" y="3671888"/>
            <a:ext cx="5641975" cy="318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5"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2000">
                <a:solidFill>
                  <a:schemeClr val="tx1"/>
                </a:solidFill>
                <a:latin typeface="Arial" charset="0"/>
                <a:cs typeface="Arial" charset="0"/>
              </a:defRPr>
            </a:lvl1pPr>
            <a:lvl2pPr marL="742950" indent="-285750">
              <a:spcBef>
                <a:spcPct val="20000"/>
              </a:spcBef>
              <a:buFont typeface="Arial" charset="0"/>
              <a:buChar char="–"/>
              <a:defRPr sz="2000">
                <a:solidFill>
                  <a:schemeClr val="tx1"/>
                </a:solidFill>
                <a:latin typeface="Arial" charset="0"/>
                <a:cs typeface="Arial" charset="0"/>
              </a:defRPr>
            </a:lvl2pPr>
            <a:lvl3pPr marL="1143000" indent="-228600">
              <a:spcBef>
                <a:spcPct val="20000"/>
              </a:spcBef>
              <a:buFont typeface="Arial" charset="0"/>
              <a:buChar char="•"/>
              <a:defRPr sz="2000">
                <a:solidFill>
                  <a:schemeClr val="tx1"/>
                </a:solidFill>
                <a:latin typeface="Arial" charset="0"/>
                <a:cs typeface="Arial" charset="0"/>
              </a:defRPr>
            </a:lvl3pPr>
            <a:lvl4pPr marL="1600200" indent="-228600">
              <a:spcBef>
                <a:spcPct val="20000"/>
              </a:spcBef>
              <a:buFont typeface="Arial" charset="0"/>
              <a:buChar char="–"/>
              <a:defRPr sz="2000">
                <a:solidFill>
                  <a:schemeClr val="tx1"/>
                </a:solidFill>
                <a:latin typeface="Arial" charset="0"/>
                <a:cs typeface="Arial" charset="0"/>
              </a:defRPr>
            </a:lvl4pPr>
            <a:lvl5pPr marL="2057400" indent="-22860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a:spcBef>
                <a:spcPct val="0"/>
              </a:spcBef>
              <a:buFontTx/>
              <a:buNone/>
            </a:pPr>
            <a:fld id="{5001AB9B-B03B-45E9-AFF1-9806BC87146E}" type="slidenum">
              <a:rPr lang="en-US" altLang="en-US" sz="1200"/>
              <a:pPr>
                <a:spcBef>
                  <a:spcPct val="0"/>
                </a:spcBef>
                <a:buFontTx/>
                <a:buNone/>
              </a:pPr>
              <a:t>48</a:t>
            </a:fld>
            <a:endParaRPr lang="en-US" altLang="en-US" sz="1200"/>
          </a:p>
        </p:txBody>
      </p:sp>
      <p:sp>
        <p:nvSpPr>
          <p:cNvPr id="23556" name="Rectangle 2"/>
          <p:cNvSpPr>
            <a:spLocks noGrp="1" noChangeArrowheads="1"/>
          </p:cNvSpPr>
          <p:nvPr>
            <p:ph type="title"/>
          </p:nvPr>
        </p:nvSpPr>
        <p:spPr>
          <a:xfrm>
            <a:off x="250825" y="333375"/>
            <a:ext cx="8750300" cy="647700"/>
          </a:xfrm>
        </p:spPr>
        <p:txBody>
          <a:bodyPr/>
          <a:lstStyle/>
          <a:p>
            <a:pPr eaLnBrk="1" hangingPunct="1"/>
            <a:r>
              <a:rPr lang="en-GB" altLang="en-US">
                <a:latin typeface="Arial" charset="0"/>
                <a:cs typeface="Arial" charset="0"/>
              </a:rPr>
              <a:t>Draw on Previous Experiences</a:t>
            </a:r>
            <a:br>
              <a:rPr lang="en-GB" altLang="en-US">
                <a:latin typeface="Arial" charset="0"/>
                <a:cs typeface="Arial" charset="0"/>
              </a:rPr>
            </a:br>
            <a:r>
              <a:rPr lang="en-GB" altLang="en-US">
                <a:latin typeface="Arial" charset="0"/>
                <a:cs typeface="Arial" charset="0"/>
              </a:rPr>
              <a:t/>
            </a:r>
            <a:br>
              <a:rPr lang="en-GB" altLang="en-US">
                <a:latin typeface="Arial" charset="0"/>
                <a:cs typeface="Arial" charset="0"/>
              </a:rPr>
            </a:br>
            <a:endParaRPr lang="en-US" altLang="en-US">
              <a:latin typeface="Arial" charset="0"/>
              <a:cs typeface="Arial" charset="0"/>
            </a:endParaRPr>
          </a:p>
        </p:txBody>
      </p:sp>
      <p:pic>
        <p:nvPicPr>
          <p:cNvPr id="2355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9275"/>
            <a:ext cx="5570538"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6950" y="2528888"/>
            <a:ext cx="4386263"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9552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2000">
                <a:solidFill>
                  <a:schemeClr val="tx1"/>
                </a:solidFill>
                <a:latin typeface="Arial" charset="0"/>
                <a:cs typeface="Arial" charset="0"/>
              </a:defRPr>
            </a:lvl1pPr>
            <a:lvl2pPr marL="742950" indent="-285750">
              <a:spcBef>
                <a:spcPct val="20000"/>
              </a:spcBef>
              <a:buFont typeface="Arial" charset="0"/>
              <a:buChar char="–"/>
              <a:defRPr sz="2000">
                <a:solidFill>
                  <a:schemeClr val="tx1"/>
                </a:solidFill>
                <a:latin typeface="Arial" charset="0"/>
                <a:cs typeface="Arial" charset="0"/>
              </a:defRPr>
            </a:lvl2pPr>
            <a:lvl3pPr marL="1143000" indent="-228600">
              <a:spcBef>
                <a:spcPct val="20000"/>
              </a:spcBef>
              <a:buFont typeface="Arial" charset="0"/>
              <a:buChar char="•"/>
              <a:defRPr sz="2000">
                <a:solidFill>
                  <a:schemeClr val="tx1"/>
                </a:solidFill>
                <a:latin typeface="Arial" charset="0"/>
                <a:cs typeface="Arial" charset="0"/>
              </a:defRPr>
            </a:lvl3pPr>
            <a:lvl4pPr marL="1600200" indent="-228600">
              <a:spcBef>
                <a:spcPct val="20000"/>
              </a:spcBef>
              <a:buFont typeface="Arial" charset="0"/>
              <a:buChar char="–"/>
              <a:defRPr sz="2000">
                <a:solidFill>
                  <a:schemeClr val="tx1"/>
                </a:solidFill>
                <a:latin typeface="Arial" charset="0"/>
                <a:cs typeface="Arial" charset="0"/>
              </a:defRPr>
            </a:lvl4pPr>
            <a:lvl5pPr marL="2057400" indent="-22860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a:spcBef>
                <a:spcPct val="0"/>
              </a:spcBef>
              <a:buFontTx/>
              <a:buNone/>
            </a:pPr>
            <a:fld id="{7C9AE9CC-ABC5-4102-B03C-BB9E2228205C}" type="slidenum">
              <a:rPr lang="en-US" altLang="en-US" sz="1200"/>
              <a:pPr>
                <a:spcBef>
                  <a:spcPct val="0"/>
                </a:spcBef>
                <a:buFontTx/>
                <a:buNone/>
              </a:pPr>
              <a:t>49</a:t>
            </a:fld>
            <a:endParaRPr lang="en-US" altLang="en-US" sz="1200"/>
          </a:p>
        </p:txBody>
      </p:sp>
      <p:sp>
        <p:nvSpPr>
          <p:cNvPr id="25603" name="Rectangle 2"/>
          <p:cNvSpPr>
            <a:spLocks noGrp="1" noChangeArrowheads="1"/>
          </p:cNvSpPr>
          <p:nvPr>
            <p:ph type="title"/>
          </p:nvPr>
        </p:nvSpPr>
        <p:spPr>
          <a:xfrm>
            <a:off x="185738" y="549275"/>
            <a:ext cx="8750300" cy="647700"/>
          </a:xfrm>
        </p:spPr>
        <p:txBody>
          <a:bodyPr/>
          <a:lstStyle/>
          <a:p>
            <a:pPr eaLnBrk="1" hangingPunct="1"/>
            <a:r>
              <a:rPr lang="en-GB" altLang="en-US">
                <a:latin typeface="Arial" charset="0"/>
                <a:cs typeface="Arial" charset="0"/>
              </a:rPr>
              <a:t>Look for Patterns</a:t>
            </a:r>
            <a:br>
              <a:rPr lang="en-GB" altLang="en-US">
                <a:latin typeface="Arial" charset="0"/>
                <a:cs typeface="Arial" charset="0"/>
              </a:rPr>
            </a:br>
            <a:r>
              <a:rPr lang="en-GB" altLang="en-US">
                <a:latin typeface="Arial" charset="0"/>
                <a:cs typeface="Arial" charset="0"/>
              </a:rPr>
              <a:t/>
            </a:r>
            <a:br>
              <a:rPr lang="en-GB" altLang="en-US">
                <a:latin typeface="Arial" charset="0"/>
                <a:cs typeface="Arial" charset="0"/>
              </a:rPr>
            </a:br>
            <a:r>
              <a:rPr lang="en-GB" altLang="en-US">
                <a:latin typeface="Arial" charset="0"/>
                <a:cs typeface="Arial" charset="0"/>
              </a:rPr>
              <a:t/>
            </a:r>
            <a:br>
              <a:rPr lang="en-GB" altLang="en-US">
                <a:latin typeface="Arial" charset="0"/>
                <a:cs typeface="Arial" charset="0"/>
              </a:rPr>
            </a:br>
            <a:endParaRPr lang="en-US" altLang="en-US">
              <a:latin typeface="Arial" charset="0"/>
              <a:cs typeface="Arial" charset="0"/>
            </a:endParaRPr>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 y="476250"/>
            <a:ext cx="9166225" cy="640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63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Divergent and convergent thinking</a:t>
            </a:r>
          </a:p>
        </p:txBody>
      </p:sp>
      <p:sp>
        <p:nvSpPr>
          <p:cNvPr id="27651" name="Content Placeholder 2"/>
          <p:cNvSpPr>
            <a:spLocks noGrp="1"/>
          </p:cNvSpPr>
          <p:nvPr>
            <p:ph idx="1"/>
          </p:nvPr>
        </p:nvSpPr>
        <p:spPr>
          <a:xfrm>
            <a:off x="467544" y="1628800"/>
            <a:ext cx="8567737" cy="5229200"/>
          </a:xfrm>
        </p:spPr>
        <p:txBody>
          <a:bodyPr/>
          <a:lstStyle/>
          <a:p>
            <a:r>
              <a:rPr lang="en-GB" sz="2200" b="1" dirty="0"/>
              <a:t>Divergent</a:t>
            </a:r>
            <a:r>
              <a:rPr lang="en-GB" sz="2200" dirty="0"/>
              <a:t> thinking is associated with determining goals, exploring possibilities and generating ideas.</a:t>
            </a:r>
          </a:p>
          <a:p>
            <a:pPr lvl="1"/>
            <a:r>
              <a:rPr lang="en-GB" dirty="0"/>
              <a:t>Asking questions that </a:t>
            </a:r>
            <a:r>
              <a:rPr lang="en-GB" i="1" dirty="0"/>
              <a:t>go beyond </a:t>
            </a:r>
            <a:r>
              <a:rPr lang="en-GB" dirty="0"/>
              <a:t>the remit of a problem statement.</a:t>
            </a:r>
          </a:p>
          <a:p>
            <a:r>
              <a:rPr lang="en-GB" sz="2200" b="1" dirty="0"/>
              <a:t>Convergent</a:t>
            </a:r>
            <a:r>
              <a:rPr lang="en-GB" sz="2200" dirty="0"/>
              <a:t> thinking concerns decision making, analysing options and planning actions.</a:t>
            </a:r>
          </a:p>
          <a:p>
            <a:pPr lvl="1"/>
            <a:r>
              <a:rPr lang="en-GB" dirty="0"/>
              <a:t>Asking questions </a:t>
            </a:r>
            <a:r>
              <a:rPr lang="en-GB" i="1" dirty="0"/>
              <a:t>within</a:t>
            </a:r>
            <a:r>
              <a:rPr lang="en-GB" dirty="0"/>
              <a:t> the remit of a problem statement to make a decision or conclusion.</a:t>
            </a:r>
          </a:p>
          <a:p>
            <a:r>
              <a:rPr lang="en-GB" sz="2200" dirty="0"/>
              <a:t>When generating new ideas, we must first think divergently before converging.</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5</a:t>
            </a:fld>
            <a:endParaRPr lang="en-GB">
              <a:solidFill>
                <a:prstClr val="black">
                  <a:tint val="75000"/>
                </a:prstClr>
              </a:solidFill>
            </a:endParaRPr>
          </a:p>
        </p:txBody>
      </p:sp>
      <p:sp>
        <p:nvSpPr>
          <p:cNvPr id="5" name="TextBox 4"/>
          <p:cNvSpPr txBox="1"/>
          <p:nvPr/>
        </p:nvSpPr>
        <p:spPr>
          <a:xfrm>
            <a:off x="-4814" y="6497880"/>
            <a:ext cx="9148814" cy="369332"/>
          </a:xfrm>
          <a:prstGeom prst="rect">
            <a:avLst/>
          </a:prstGeom>
          <a:solidFill>
            <a:schemeClr val="bg1">
              <a:lumMod val="95000"/>
            </a:schemeClr>
          </a:solidFill>
        </p:spPr>
        <p:txBody>
          <a:bodyPr wrap="square" rtlCol="0">
            <a:spAutoFit/>
          </a:bodyPr>
          <a:lstStyle/>
          <a:p>
            <a:r>
              <a:rPr lang="en-GB" dirty="0">
                <a:latin typeface="Arial" panose="020B0604020202020204" pitchFamily="34" charset="0"/>
                <a:cs typeface="Arial" panose="020B0604020202020204" pitchFamily="34" charset="0"/>
              </a:rPr>
              <a:t>From Byron, K. (2009). The Creative Researcher.  </a:t>
            </a:r>
            <a:r>
              <a:rPr lang="en-GB" dirty="0">
                <a:latin typeface="Arial" panose="020B0604020202020204" pitchFamily="34" charset="0"/>
                <a:cs typeface="Arial" panose="020B0604020202020204" pitchFamily="34" charset="0"/>
                <a:hlinkClick r:id="rId2"/>
              </a:rPr>
              <a:t>www.vitae.ac.uk/researcherbooklets</a:t>
            </a:r>
            <a:r>
              <a:rPr lang="en-GB" dirty="0">
                <a:latin typeface="Arial" panose="020B0604020202020204" pitchFamily="34" charset="0"/>
                <a:cs typeface="Arial" panose="020B0604020202020204" pitchFamily="34" charset="0"/>
              </a:rPr>
              <a:t> </a:t>
            </a:r>
          </a:p>
        </p:txBody>
      </p:sp>
      <p:grpSp>
        <p:nvGrpSpPr>
          <p:cNvPr id="21" name="Group 20"/>
          <p:cNvGrpSpPr/>
          <p:nvPr/>
        </p:nvGrpSpPr>
        <p:grpSpPr>
          <a:xfrm>
            <a:off x="4211960" y="4827728"/>
            <a:ext cx="5621953" cy="1457857"/>
            <a:chOff x="2460973" y="4761968"/>
            <a:chExt cx="5621953" cy="1457857"/>
          </a:xfrm>
        </p:grpSpPr>
        <p:cxnSp>
          <p:nvCxnSpPr>
            <p:cNvPr id="10" name="Straight Arrow Connector 9"/>
            <p:cNvCxnSpPr/>
            <p:nvPr/>
          </p:nvCxnSpPr>
          <p:spPr>
            <a:xfrm flipV="1">
              <a:off x="2798435" y="4801909"/>
              <a:ext cx="1687284" cy="65285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794360" y="5566966"/>
              <a:ext cx="1687284" cy="65285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852742" y="5554707"/>
              <a:ext cx="1687284" cy="65285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852742" y="4801909"/>
              <a:ext cx="1687284" cy="63303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90078" y="4801909"/>
              <a:ext cx="0" cy="141791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60973" y="4774494"/>
              <a:ext cx="1858422" cy="478363"/>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Diverge</a:t>
              </a:r>
            </a:p>
          </p:txBody>
        </p:sp>
        <p:sp>
          <p:nvSpPr>
            <p:cNvPr id="22" name="TextBox 21"/>
            <p:cNvSpPr txBox="1"/>
            <p:nvPr/>
          </p:nvSpPr>
          <p:spPr>
            <a:xfrm>
              <a:off x="5831553" y="4761968"/>
              <a:ext cx="2251373" cy="478363"/>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Converge</a:t>
              </a:r>
            </a:p>
          </p:txBody>
        </p:sp>
        <p:sp>
          <p:nvSpPr>
            <p:cNvPr id="23" name="TextBox 22"/>
            <p:cNvSpPr txBox="1"/>
            <p:nvPr/>
          </p:nvSpPr>
          <p:spPr>
            <a:xfrm>
              <a:off x="3529471" y="5157673"/>
              <a:ext cx="1055097" cy="707886"/>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Create</a:t>
              </a:r>
            </a:p>
            <a:p>
              <a:r>
                <a:rPr lang="en-GB" sz="2000" dirty="0">
                  <a:latin typeface="Arial" panose="020B0604020202020204" pitchFamily="34" charset="0"/>
                  <a:cs typeface="Arial" panose="020B0604020202020204" pitchFamily="34" charset="0"/>
                </a:rPr>
                <a:t>choices</a:t>
              </a:r>
            </a:p>
          </p:txBody>
        </p:sp>
        <p:sp>
          <p:nvSpPr>
            <p:cNvPr id="24" name="TextBox 23"/>
            <p:cNvSpPr txBox="1"/>
            <p:nvPr/>
          </p:nvSpPr>
          <p:spPr>
            <a:xfrm>
              <a:off x="4725545" y="5156924"/>
              <a:ext cx="1055097" cy="707886"/>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Make</a:t>
              </a:r>
            </a:p>
            <a:p>
              <a:r>
                <a:rPr lang="en-GB" sz="2000" dirty="0">
                  <a:latin typeface="Arial" panose="020B0604020202020204" pitchFamily="34" charset="0"/>
                  <a:cs typeface="Arial" panose="020B0604020202020204" pitchFamily="34" charset="0"/>
                </a:rPr>
                <a:t>choices</a:t>
              </a:r>
            </a:p>
          </p:txBody>
        </p:sp>
      </p:grpSp>
      <p:grpSp>
        <p:nvGrpSpPr>
          <p:cNvPr id="17" name="Group 16"/>
          <p:cNvGrpSpPr/>
          <p:nvPr/>
        </p:nvGrpSpPr>
        <p:grpSpPr>
          <a:xfrm>
            <a:off x="179512" y="174522"/>
            <a:ext cx="2448272" cy="829518"/>
            <a:chOff x="179512" y="174522"/>
            <a:chExt cx="2448272" cy="829518"/>
          </a:xfrm>
        </p:grpSpPr>
        <p:sp>
          <p:nvSpPr>
            <p:cNvPr id="20" name="Rectangle 19"/>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074360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3639197-450E-431B-8415-EBB34090BA51}" type="slidenum">
              <a:rPr lang="en-US" smtClean="0"/>
              <a:pPr eaLnBrk="1" hangingPunct="1">
                <a:defRPr/>
              </a:pPr>
              <a:t>50</a:t>
            </a:fld>
            <a:endParaRPr lang="en-US"/>
          </a:p>
        </p:txBody>
      </p:sp>
      <p:sp>
        <p:nvSpPr>
          <p:cNvPr id="31747" name="Rectangle 2"/>
          <p:cNvSpPr>
            <a:spLocks noGrp="1" noChangeArrowheads="1"/>
          </p:cNvSpPr>
          <p:nvPr>
            <p:ph type="title"/>
          </p:nvPr>
        </p:nvSpPr>
        <p:spPr>
          <a:xfrm>
            <a:off x="215900" y="-50800"/>
            <a:ext cx="8750300" cy="647700"/>
          </a:xfrm>
        </p:spPr>
        <p:txBody>
          <a:bodyPr/>
          <a:lstStyle/>
          <a:p>
            <a:pPr eaLnBrk="1" hangingPunct="1"/>
            <a:r>
              <a:rPr lang="en-GB" altLang="en-US">
                <a:latin typeface="Arial" charset="0"/>
                <a:cs typeface="Arial" charset="0"/>
              </a:rPr>
              <a:t>Make Mental Space</a:t>
            </a:r>
            <a:endParaRPr lang="en-US" altLang="en-US">
              <a:latin typeface="Arial" charset="0"/>
              <a:cs typeface="Arial" charset="0"/>
            </a:endParaRP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460375"/>
            <a:ext cx="9140825" cy="639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9409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Slide Number Placeholder 4"/>
          <p:cNvSpPr>
            <a:spLocks noGrp="1"/>
          </p:cNvSpPr>
          <p:nvPr>
            <p:ph type="sldNum"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C566EB04-E7B8-4F7F-9005-4E122EDDCED4}" type="slidenum">
              <a:rPr lang="en-US" smtClean="0"/>
              <a:pPr eaLnBrk="1" hangingPunct="1">
                <a:defRPr/>
              </a:pPr>
              <a:t>51</a:t>
            </a:fld>
            <a:endParaRPr lang="en-US"/>
          </a:p>
        </p:txBody>
      </p:sp>
      <p:sp>
        <p:nvSpPr>
          <p:cNvPr id="37891" name="Rectangle 2"/>
          <p:cNvSpPr>
            <a:spLocks noGrp="1" noChangeArrowheads="1"/>
          </p:cNvSpPr>
          <p:nvPr>
            <p:ph type="title"/>
          </p:nvPr>
        </p:nvSpPr>
        <p:spPr>
          <a:xfrm>
            <a:off x="198438" y="333375"/>
            <a:ext cx="8750300" cy="647700"/>
          </a:xfrm>
        </p:spPr>
        <p:txBody>
          <a:bodyPr/>
          <a:lstStyle/>
          <a:p>
            <a:pPr eaLnBrk="1" hangingPunct="1"/>
            <a:r>
              <a:rPr lang="en-GB" altLang="en-US">
                <a:latin typeface="Arial" charset="0"/>
                <a:cs typeface="Arial" charset="0"/>
              </a:rPr>
              <a:t>Seize Opportunities</a:t>
            </a:r>
            <a:br>
              <a:rPr lang="en-GB" altLang="en-US">
                <a:latin typeface="Arial" charset="0"/>
                <a:cs typeface="Arial" charset="0"/>
              </a:rPr>
            </a:br>
            <a:r>
              <a:rPr lang="en-GB" altLang="en-US">
                <a:latin typeface="Arial" charset="0"/>
                <a:cs typeface="Arial" charset="0"/>
              </a:rPr>
              <a:t/>
            </a:r>
            <a:br>
              <a:rPr lang="en-GB" altLang="en-US">
                <a:latin typeface="Arial" charset="0"/>
                <a:cs typeface="Arial" charset="0"/>
              </a:rPr>
            </a:br>
            <a:endParaRPr lang="en-US" altLang="en-US">
              <a:latin typeface="Arial" charset="0"/>
              <a:cs typeface="Arial" charset="0"/>
            </a:endParaRPr>
          </a:p>
        </p:txBody>
      </p:sp>
      <p:pic>
        <p:nvPicPr>
          <p:cNvPr id="378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476250"/>
            <a:ext cx="9140825" cy="638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985" y="721167"/>
            <a:ext cx="2625368" cy="285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t="12993" b="2577"/>
          <a:stretch>
            <a:fillRect/>
          </a:stretch>
        </p:blipFill>
        <p:spPr bwMode="auto">
          <a:xfrm>
            <a:off x="467544" y="713041"/>
            <a:ext cx="3829590" cy="285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rcRect t="14078"/>
          <a:stretch>
            <a:fillRect/>
          </a:stretch>
        </p:blipFill>
        <p:spPr bwMode="auto">
          <a:xfrm>
            <a:off x="2688216" y="3861048"/>
            <a:ext cx="452645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880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a:xfrm>
            <a:off x="467544" y="1340768"/>
            <a:ext cx="7920880" cy="1008062"/>
          </a:xfrm>
        </p:spPr>
        <p:txBody>
          <a:bodyPr>
            <a:normAutofit fontScale="90000"/>
          </a:bodyPr>
          <a:lstStyle/>
          <a:p>
            <a:pPr eaLnBrk="1" hangingPunct="1"/>
            <a:r>
              <a:rPr lang="en-GB" altLang="en-US" sz="3600" dirty="0">
                <a:latin typeface="Arial" charset="0"/>
                <a:cs typeface="Arial" charset="0"/>
              </a:rPr>
              <a:t>How might you use some of these strategies to be creative in research?</a:t>
            </a:r>
          </a:p>
        </p:txBody>
      </p:sp>
      <p:pic>
        <p:nvPicPr>
          <p:cNvPr id="11267" name="Picture 2" descr="http://upload.wikimedia.org/wikipedia/commons/thumb/6/6e/Symbol_merge_discussion.svg/200px-Symbol_merge_discuss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74265"/>
            <a:ext cx="957352" cy="87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7A59B04-21A7-4C7C-8C1D-873BD96597FB}" type="slidenum">
              <a:rPr lang="en-GB" smtClean="0"/>
              <a:pPr>
                <a:defRPr/>
              </a:pPr>
              <a:t>52</a:t>
            </a:fld>
            <a:endParaRPr lang="en-GB"/>
          </a:p>
        </p:txBody>
      </p:sp>
      <p:sp>
        <p:nvSpPr>
          <p:cNvPr id="6" name="Content Placeholder 2"/>
          <p:cNvSpPr>
            <a:spLocks noGrp="1"/>
          </p:cNvSpPr>
          <p:nvPr>
            <p:ph idx="1"/>
          </p:nvPr>
        </p:nvSpPr>
        <p:spPr>
          <a:xfrm>
            <a:off x="611560" y="2852936"/>
            <a:ext cx="4608512" cy="2952328"/>
          </a:xfrm>
        </p:spPr>
        <p:txBody>
          <a:bodyPr/>
          <a:lstStyle/>
          <a:p>
            <a:pPr marL="514350" indent="-457200"/>
            <a:r>
              <a:rPr lang="en-GB" altLang="en-US" sz="2200" dirty="0">
                <a:latin typeface="Arial" charset="0"/>
                <a:cs typeface="Arial" charset="0"/>
              </a:rPr>
              <a:t>Vary your routine</a:t>
            </a:r>
          </a:p>
          <a:p>
            <a:pPr marL="514350" indent="-457200"/>
            <a:r>
              <a:rPr lang="en-GB" altLang="en-US" sz="2200" dirty="0">
                <a:latin typeface="Arial" charset="0"/>
                <a:cs typeface="Arial" charset="0"/>
              </a:rPr>
              <a:t>Be observant</a:t>
            </a:r>
          </a:p>
          <a:p>
            <a:pPr marL="514350" indent="-457200"/>
            <a:r>
              <a:rPr lang="en-GB" altLang="en-US" sz="2200" dirty="0">
                <a:latin typeface="Arial" charset="0"/>
                <a:cs typeface="Arial" charset="0"/>
              </a:rPr>
              <a:t>Relax your boundaries</a:t>
            </a:r>
          </a:p>
          <a:p>
            <a:pPr marL="514350" indent="-457200"/>
            <a:r>
              <a:rPr lang="en-GB" altLang="en-US" sz="2200" dirty="0">
                <a:latin typeface="Arial" charset="0"/>
                <a:cs typeface="Arial" charset="0"/>
              </a:rPr>
              <a:t>Draw on previous experiences</a:t>
            </a:r>
          </a:p>
          <a:p>
            <a:pPr marL="514350" indent="-457200"/>
            <a:r>
              <a:rPr lang="en-GB" altLang="en-US" sz="2200" dirty="0">
                <a:latin typeface="Arial" charset="0"/>
                <a:cs typeface="Arial" charset="0"/>
              </a:rPr>
              <a:t>Look for patterns</a:t>
            </a:r>
          </a:p>
          <a:p>
            <a:pPr marL="514350" indent="-457200"/>
            <a:r>
              <a:rPr lang="en-GB" altLang="en-US" sz="2200" dirty="0">
                <a:latin typeface="Arial" charset="0"/>
                <a:cs typeface="Arial" charset="0"/>
              </a:rPr>
              <a:t>Make mental space</a:t>
            </a:r>
          </a:p>
          <a:p>
            <a:pPr marL="514350" indent="-457200"/>
            <a:r>
              <a:rPr lang="en-GB" altLang="en-US" sz="2200" dirty="0">
                <a:latin typeface="Arial" charset="0"/>
                <a:cs typeface="Arial" charset="0"/>
              </a:rPr>
              <a:t>Seize opportunities</a:t>
            </a:r>
          </a:p>
          <a:p>
            <a:pPr marL="914400" lvl="1" indent="-457200">
              <a:buFont typeface="+mj-lt"/>
              <a:buAutoNum type="arabicPeriod"/>
            </a:pPr>
            <a:endParaRPr lang="en-GB" altLang="en-US" sz="2200" dirty="0">
              <a:latin typeface="Arial" charset="0"/>
              <a:cs typeface="Arial" charset="0"/>
            </a:endParaRPr>
          </a:p>
        </p:txBody>
      </p:sp>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557829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descr="Exchange Of Ideas, Debate, Discussion, Entertai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4268564"/>
            <a:ext cx="3342661" cy="2360755"/>
          </a:xfrm>
          <a:prstGeom prst="rect">
            <a:avLst/>
          </a:prstGeom>
          <a:noFill/>
          <a:extLst>
            <a:ext uri="{909E8E84-426E-40DD-AFC4-6F175D3DCCD1}">
              <a14:hiddenFill xmlns:a14="http://schemas.microsoft.com/office/drawing/2010/main">
                <a:solidFill>
                  <a:srgbClr val="FFFFFF"/>
                </a:solidFill>
              </a14:hiddenFill>
            </a:ext>
          </a:extLst>
        </p:spPr>
      </p:pic>
      <p:sp>
        <p:nvSpPr>
          <p:cNvPr id="8194" name="Title 1"/>
          <p:cNvSpPr>
            <a:spLocks noGrp="1"/>
          </p:cNvSpPr>
          <p:nvPr>
            <p:ph type="title"/>
          </p:nvPr>
        </p:nvSpPr>
        <p:spPr>
          <a:xfrm>
            <a:off x="468312" y="981075"/>
            <a:ext cx="8568183" cy="647700"/>
          </a:xfrm>
        </p:spPr>
        <p:txBody>
          <a:bodyPr>
            <a:normAutofit/>
          </a:bodyPr>
          <a:lstStyle/>
          <a:p>
            <a:pPr eaLnBrk="1" hangingPunct="1"/>
            <a:r>
              <a:rPr lang="en-GB" altLang="en-US" sz="2600" dirty="0">
                <a:latin typeface="Arial" charset="0"/>
                <a:cs typeface="Arial" charset="0"/>
              </a:rPr>
              <a:t>Varying your routine in research</a:t>
            </a:r>
          </a:p>
        </p:txBody>
      </p:sp>
      <p:sp>
        <p:nvSpPr>
          <p:cNvPr id="27651" name="Content Placeholder 2"/>
          <p:cNvSpPr>
            <a:spLocks noGrp="1"/>
          </p:cNvSpPr>
          <p:nvPr>
            <p:ph idx="1"/>
          </p:nvPr>
        </p:nvSpPr>
        <p:spPr>
          <a:xfrm>
            <a:off x="467544" y="1628800"/>
            <a:ext cx="8567737" cy="2520280"/>
          </a:xfrm>
        </p:spPr>
        <p:txBody>
          <a:bodyPr/>
          <a:lstStyle/>
          <a:p>
            <a:r>
              <a:rPr lang="en-GB" altLang="en-US" dirty="0">
                <a:latin typeface="Arial" charset="0"/>
                <a:cs typeface="Arial" charset="0"/>
              </a:rPr>
              <a:t>Read a variety of previous literature, using multiple sources</a:t>
            </a:r>
          </a:p>
          <a:p>
            <a:pPr lvl="1"/>
            <a:r>
              <a:rPr lang="en-GB" altLang="en-US" dirty="0">
                <a:latin typeface="Arial" charset="0"/>
                <a:cs typeface="Arial" charset="0"/>
              </a:rPr>
              <a:t>e.g. City’s library catalogue </a:t>
            </a:r>
            <a:r>
              <a:rPr lang="en-GB" altLang="en-US" dirty="0">
                <a:latin typeface="Arial" charset="0"/>
                <a:cs typeface="Arial" charset="0"/>
                <a:hlinkClick r:id="rId3"/>
              </a:rPr>
              <a:t>library.city.ac.uk</a:t>
            </a:r>
            <a:r>
              <a:rPr lang="en-GB" altLang="en-US" dirty="0">
                <a:latin typeface="Arial" charset="0"/>
                <a:cs typeface="Arial" charset="0"/>
              </a:rPr>
              <a:t>, Google Scholar,    ACM/IEEE Digital Libraries etc.</a:t>
            </a:r>
          </a:p>
          <a:p>
            <a:r>
              <a:rPr lang="en-GB" altLang="en-US" dirty="0">
                <a:latin typeface="Arial" charset="0"/>
                <a:cs typeface="Arial" charset="0"/>
              </a:rPr>
              <a:t>Browse the library shelves rather than only search online</a:t>
            </a:r>
          </a:p>
          <a:p>
            <a:r>
              <a:rPr lang="en-GB" altLang="en-US" dirty="0">
                <a:latin typeface="Arial" charset="0"/>
                <a:cs typeface="Arial" charset="0"/>
              </a:rPr>
              <a:t>Resist temptation to only apply methods you already know</a:t>
            </a:r>
          </a:p>
          <a:p>
            <a:r>
              <a:rPr lang="en-GB" altLang="en-US" dirty="0">
                <a:latin typeface="Arial" charset="0"/>
                <a:cs typeface="Arial" charset="0"/>
              </a:rPr>
              <a:t>Discuss your research ideas/findings with others:</a:t>
            </a:r>
          </a:p>
          <a:p>
            <a:pPr lvl="1"/>
            <a:r>
              <a:rPr lang="en-GB" altLang="en-US" dirty="0">
                <a:latin typeface="Arial" charset="0"/>
                <a:cs typeface="Arial" charset="0"/>
              </a:rPr>
              <a:t>Supervisor, others researchers in the field, classmates</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53</a:t>
            </a:fld>
            <a:endParaRPr lang="en-GB">
              <a:solidFill>
                <a:prstClr val="black">
                  <a:tint val="75000"/>
                </a:prstClr>
              </a:solidFill>
            </a:endParaRPr>
          </a:p>
        </p:txBody>
      </p:sp>
      <p:pic>
        <p:nvPicPr>
          <p:cNvPr id="6" name="Picture 12" descr="http://www.offthelibraryshelf.com/wp-content/uploads/2013/01/20130105-112800-e1358368108764-1024x259.jpg"/>
          <p:cNvPicPr>
            <a:picLocks noChangeAspect="1" noChangeArrowheads="1"/>
          </p:cNvPicPr>
          <p:nvPr/>
        </p:nvPicPr>
        <p:blipFill>
          <a:blip r:embed="rId4">
            <a:extLst>
              <a:ext uri="{28A0092B-C50C-407E-A947-70E740481C1C}">
                <a14:useLocalDpi xmlns:a14="http://schemas.microsoft.com/office/drawing/2010/main" val="0"/>
              </a:ext>
            </a:extLst>
          </a:blip>
          <a:srcRect b="22977"/>
          <a:stretch>
            <a:fillRect/>
          </a:stretch>
        </p:blipFill>
        <p:spPr bwMode="auto">
          <a:xfrm>
            <a:off x="374700" y="5589240"/>
            <a:ext cx="4896544" cy="95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4" descr="data:image/jpeg;base64,/9j/4AAQSkZJRgABAQAAAQABAAD/2wCEAAkGBxQTEBAQEBIREhUPFhIQFBIUFBQVFhUSGBcWFhQXFBUYHCggGBolHRQUIzEhJSkrLi4uGB8zODMsNygtLiwBCgoKDg0OGRAQGiwkHCQsLCwuKywsKywsNCsrLSwsMCwsLCwsLCwtLyw3NCwsLCwsLCwsKyw3KywsLCwsLCwsLP/AABEIAG8BxAMBIgACEQEDEQH/xAAcAAEAAQUBAQAAAAAAAAAAAAAABQECAwQGBwj/xABJEAACAQIDBAUIBAoJBQEAAAAAAQIDEQQSIQUxQXEGEyJRYTNScoGRobHBB9Hh8BUjJTJCU3OywtIWJDRDYpKTovEXdIKDsxT/xAAaAQEAAwEBAQAAAAAAAAAAAAAAAQIDBAUG/8QAKBEBAAICAQMDAgcAAAAAAAAAAAECAxEhBBIxQVFxEyMFIjIzgdHw/9oADAMBAAIRAxEAPwD2oAAAAAAAAAAAAAAAAAAAAAAAAAAAAAAMWJqZYSk+CbAtni6cZxpyqU1OabjByipSSsm4xbu969pnPlz6QtryxGOm5SbVH8XHw1cnb1v3GLYvTDH4e0cPiq6V0lBvrI8lCaa9hnOSIlnOSIl9RYrExpxc5uyRyeK2xOpJ6uMeEV3eJzOE2zi69KDxrp59+WnHKkuGbVpy5G3Sqnl9b1c2jsp49ZJvvw7bZG1M9oTfa4PzvB+JLnAUapuY7bWIUVkkrJWby3lzbf1DpvxDtr25P4laLOyb7ykZJ6pp+Kdzz2GMnN3nOUubOr6NVrwlHzWmuT/4OnD10ZMsU1pMTtMgA70gAAAAAAAAAAAAAAAAAAAAAAAAAAAAAAAAAAAAAAAAAAAAAAAAAAAAAAAAAAAEdt3aPUUZVUr5QJE5zpvteFHDTzTipSTSjmV3yXE8a2x02x1ZyjPE1IRu1lpfilbnGz95AZnKV23KT3t3bb5vVnPbqNeIYTm9oRzwVSpOU5JJzk5au7u33I67o5sCNFqpPtVOHdDl4+JXZmDydqX537v2krCZwZctrcMtpKnUNqlUIunM2qdQ47VXiUrSqG9RqkNSqG3SqGFqrxLaqYezzR3cV3fYS2wsZGnO85KMWmm3olxV/WkRtGqZJUk01wkmmuZFMk0vFvZaHcUqikrxaknxTTXtReeXYByg+zKUWtG4tp+47Ho/jas5ZZyzJJt3Sv4ant4uvre0VmOZWi23QAA9BYAAAAAAAAAAAAAAAAAAAAAAAAAAAAAAAAAAAAAAABixVdQhKct0Vfn4EfQ27CUoxyyWZpXdramHpLiNIU1x7T5Ld8/YQ1fDOEacn/eLMvDX6rP1kjtAa+Ar56cJ9615rR+8uxlRxp1JLfGMmuaRA1sftSFJ5XeT7lbTmav9IYeZP3EXsvC9dUam3ZdqXe/X6yc/AlHul/mZIvwG04VW0rxa1s7arwNqvUyxlJ65U5W5akNHYbVZOMmoLtJ37S8PtJXaHkavoS+DIEd/SGHmT9xL0pqUVJbpJNcnqcRCDak1+irvldL5o6fYFfNRS4wbj6t6+/gSJCpNJOT3RTb5IiP6Qw8yfuM+36+Wi1xm1H1b38DmJQaUX512vU2vkwO1oVc0YzWmZKVuepq7aw3WUKkO+LMuzvI0vQj8ENoYuFKnKdRqMUm22QPmvbWGcK8424m1s/CZe1L874faSG28RCriZ1YLRt5W+7vNeLPMyzE2nTivMd06SWzMLKtVp0ads1R5Y3dlffq/UdRHoDjO6j/qP+Ug+hMvyhhP2n8LPS+nfSCrhIUZUVTbqSlF54t6JX0s0MeKk0m1vRelYmszLlY9BMX3Uf8AUf8AKROOwVShUdKtHLJa96a74viiUo/SLirpyjQaT1SjJNrik8zsdj0oo08Rs+Vdx1jT6+m/0ovKpW5PcyJw471mab3HutEVmPyvOqU9x0GN2BWoU3UqZMqaWkrvV2XA5ehPVc0ep9Nn/U5+lT/eRhjw1vS9p9ITWNxLiaVU3aNUh6VQ26VU4LVTEtuphtc0eOrXj3nUdGaNoTn3tRXq1+ZzNGqdJsLaEbKlKy8199+D8To6Gaxmjvn4+V4ThZWqKMZSe6KbfJF5rbS8jV9CXwPol2stt0v8fPLobeIxUYQU3dp2tlV95px/sX/rfwM2zP7PD0frAuwe0IVG1DNor3asvaWV9rU4ycW5NrflV0vAx9HvIR5y+Ji2TmyV3BJy6yVr7r6bwN/B4yFRNwe7Rp6Nc0a09sU03FqpdX0ylmzMVKVWrCcaacbNuF9ZaLV3dytX+2U/2b/iAzYracKcsss17J6RurMrhNpQqSyxzXtfVWVi7ankavosbOlahTb3KCb5WAVMfCNRUm3mlbhpruuzPWqqMXJ7oq75HL1K8ZRqzebrJTU4aOyS3K/r9yJzEVs+GlNfpQb9dtfeBuUaqlGMlukrovNXZnkaXoo2gAAAAAAAAAAAAAAAAAAAAAAAae1sRkoyfF9lc39lwOexMuuxDS3SllXorS/zJrbuGTo6f3dmuW5+74EFgtnzqJuFrR0u3bU2PwJW/wAP+YlDb6NYj8+m/TXwfyJTaXkavoS+BzOGk6NdZtHB2lye/wBzOm2j5Gr6EvgEoTo15WXo/NHSHMdHaqVVpu2aNl4u60OnEga+0PI1fQl8GYntOn1vVX13X4Zu6/eZdoeRq+hP4Mgc9sSjnlVh51OS9d42MvR2tlqyg/01/uj92OjXlZeg/wB6Jjx66rFZluzKp6nv+ZIy9I616kYL9Ff7n9ljDtqjkdKHm00vXd399xgl1uKzPdmc/Ut3yMvSbysPQ+bAm9neRpehH4I8r+kzb1SpiHhckqVOjwlo6j4S9Hu+9vVNneRpehH4I436Utm9ZShUjC8qd+0lrbiuRllrNq6hTJWZrqHlCZemYyqZ5sw4nQ9CH+UcJ+0/hkdz9Lr/ABWF/aT/AHTg+g7/ACjg/wBp/DI776WcPOdLC9XCc7TndQjKVll42WhvSPs2/wB7Nqfty8zjI9kxj/Iz/wC0X/zR5HQ2ViJSUY4eu3J2S6ua1fi1Zes9f21SdLZNSnNpOnhlTeumbIo2T5kdPExFvhOLxLyehPVc18T1np2/6jP0qf7yPH6MtVzXxPYOndOUsDNRjKTzU9Ipt/nLgimCPt5Pj+04/wBMvNqdQ26VQ1KeDq/qa3+nP6jK6M4q84Tit15Rklfm0cFqSiEjSqm7RqkPTqEtsjCSrTyx3LfLgkYxim89tY5XiXW7Dx0ppxkm8v6XyfiSGKgnCak7JppvuXFlmCwkacFGPrfeym0vI1fQl8D6PBS1KRW07ls0qex4OKtVqyi7aZlZr2GzjIwUI03U6paWtLK7LS3Iv2X5Gl6KNfb1JOjOTSvG1nbVdpbmai7ZmGhBN06spxV1bMnFcW9OJrVaFByco13DNq1CaSb7zeoUlGj2UleF3ZWu8u8g8LUiqOuHc3aXbtpx4+BImcHgIUm6kZOzjZttNNb81zSnh6Tln/8A0yvrZ51onwT7jNg42wb1T7E3p69PURtOvS6pQdFucotKWVay4NO92B0VekpwlBt2krXRg6uDg8Op6qOV2azW0+/rGDvToR6zfCLb9V3YhKNVRdPEOScpTlnjfVRfh7fcQOgShTgotpRilHX5mphoUurlQjVTU727Ubq/BFvSLyP/AJR+ZH4icKlqdGjKNS6d8qjZeNmBvfgyCah19VNrSOdLTwRJSqxTjFySctyb1fI1dq4ZygpR0nS7UXy3owbKi6kniJ8ezBdyW/78wJUAAAAAAAAAAAAAAAAAAAAAIjbmFqVHBQScY3e9LtPn99SXLKiAwbMw3V0oxe/fLmzaLIPQvAhdt7MlOanTSd1aWqW7dv8AvoSWAjJUoRqLtJZXqne2i9xfN6mRaICB2jsR5s1G1nvi3az8L8DT/A9bzV/mj9Z0z1HVsnYhdm7EebNWtZbo3vd+PgTOMg5U6kVvlGSXNorG6ZkluZAhtiYCdOpKU0knFrenrdPhyMm3MBKpklBJuN09UtOG/wC+pJU94qARuw9nyp55TSTdktU9OO71ewx7bwE6k4ygk0o23pa3ffzJamxU3gW4Km406cXvjGKfNIriqcZQkpJNWdzJHciP2/iurw9SfdFgfPXTbHqljpRpLsR/Ojzfx095TD1lOKlF3T+9n4nNbYxXW4itU86b9i0XuRk2RiXCduEt68frOLNWJmZcmSNzt2/R3aEcPiqFeak40pZmo2u1ZrS/M9L/AOqeG/U4j2U/5zyCnNNXRemY0y2pGoUrkmvEPXl9KOG/U4j2U/5jjulnS2eMmkk6dGGsad7tvzp23vw4e85VMyRYvmvaNTK05LTxLbpTs0+5pnqS+knD/qq/sh/MeTRkZYyM6ZLY99pW818PV19ItD9VX9kP5iK6TdK6WJoqlThUi1OM7yy2slJcG+84SEjcwkHJ+HFjJ1OSazE+F/qWnhJ4Ck5u25Le/vxPRejUYqjaKSytp+O5pv78DiMHZJJcDq+jNbtSj5yv619jZz9Jl7c8e08NaRp0ZixdLNTnBaOSa9plKS3HvtEXRwmIjFRjUp2irLs8PYZtp4WpUjkjKKTXaundu6ensNxR5iaAwYWjNU3Cbi3bKmlbS1lc0aGArwhkjUglrw79+tiWS0LFzAwUcFloOknfsyV33u/u1MUtm3oQptrNBdmS4S+o31uLc2lgNTE4apOiqblHM7KUtdUvnuK1tlU3BxjCKbVlK2qfBm41oWuWgGlicDKdCFJyjmjlu9bO10X43BOUoVKbUZw4vc13M25LQN3ASTcWtLtNeF7GDZuGdOlGDabV9V4u5sspDcBcAAAAAAAAAAAAAAAAAAAAAFGioAxWK5C5oqwLIovkEgwLYF5bEuAFGVKMC2BS2pchFAW21KzKyQYFUae19nRr0pU5bpG4ioHk21/ohpyu6Wj8Hb3bjidtfR/Xw3bvonxXzR9HkN0swfW4WpG25NlZpEqzSJfONCs4vw4okqc01dEfjKWWpOPcylCq4v4o861dTpxTGp0lEy9MwwndXRemZoZosyxka6Zu4DCupLuS3v5LxKzwmGbCUZTdopvkjpMBsiq1aMeUbq7Muz6KilGKskdl0Xoayn3Ky5v/AIMMc/Vy1p6OilEPgujNd/nOMPezptkbJVHVvPLzmlpyJMHtU6fFTmtYbREQFGVKM2SIpIqACLUvAuQAoloU4bi5AAkWqJcAKSRRouuAKSQSKlQAAAAAAAAAAAAAAAAAAAAAAAABQqAAAAoVAAoVAAoVAAFCoAAAAY69PNGUe9NGQAePbS+jetWxEpRkoRb32vx4Ezsv6KqMbOtKU34vT2I9IBT6dd70r2V3vTyTph0I6hdZh12FvSW44c+kKtJSTjJXTOC2r9HkKlfNGThGW+1rrlczy4YtzHlTJi7uY8uI6K9HKmMq5Y9mnF/jKnBeC75HoVfoBBJdTUnBrx38+86nZWzaeHpRo0oqMYL297b4s3CceGtY55TTHFYeero/i6UkuxVjffaztzX1Ha7IwvV00nvbzM3QK9PjrbvrGpX0AA2SAAAAAAAAAAAAAKFQAAAAAAAAAAAAAAAAAP/Z"/>
          <p:cNvSpPr>
            <a:spLocks noChangeAspect="1" noChangeArrowheads="1"/>
          </p:cNvSpPr>
          <p:nvPr/>
        </p:nvSpPr>
        <p:spPr bwMode="auto">
          <a:xfrm>
            <a:off x="155575" y="-868363"/>
            <a:ext cx="7353300" cy="18192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5" name="Group 4"/>
          <p:cNvGrpSpPr/>
          <p:nvPr/>
        </p:nvGrpSpPr>
        <p:grpSpPr>
          <a:xfrm>
            <a:off x="313532" y="4437112"/>
            <a:ext cx="4972024" cy="803568"/>
            <a:chOff x="313532" y="4437112"/>
            <a:chExt cx="4972024" cy="803568"/>
          </a:xfrm>
        </p:grpSpPr>
        <p:pic>
          <p:nvPicPr>
            <p:cNvPr id="7170" name="Picture 2" descr="https://upload.wikimedia.org/wikipedia/commons/2/28/Google_Scholar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532" y="4437112"/>
              <a:ext cx="2016224" cy="80356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librarians.acm.org/sites/default/files/dl_closeu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7244" y="4437112"/>
              <a:ext cx="2808312" cy="69480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AutoShape 8" descr="data:image/jpeg;base64,/9j/4AAQSkZJRgABAQAAAQABAAD/2wCEAAkGBxASEhMUEBQWFRQXFxUXFxUUFhgYFxoVGhgdGBUXGB0fHiggGBslHBcaITUhJiksLy4uGB8zODQsOCgtLysBCgoKDg0OGxAQGiwmICY0LCwsMCw2Nzc0LDQsMjQtLDQsLCwxLCwvLC8sNCwrLC4sNCwsLzQvLCwsLCwsLDQsLP/AABEIAL0BCwMBIgACEQEDEQH/xAAcAAEAAwEBAQEBAAAAAAAAAAAABgcIBQQDAgH/xABTEAACAQMBBQQEBwsHCAsAAAABAgMABBEhBQYHEjETQVFhIjJxgRQjcpGhssEIJEJSVGJzgrGz0RU0NUR0ktIzU5OipLTC0xYXQ2ODlKPD4fDx/8QAGgEBAAMBAQEAAAAAAAAAAAAAAAMEBQIBBv/EADIRAAICAAQDBQYGAwAAAAAAAAABAgMEERIxIVFhFDJBcZETM1KBofAVIrHB0eEkQmL/2gAMAwEAAhEDEQA/ALxpSlAKVFd9t7RZBUjAadxkBvVVenM3ecnoPI+FVjd8QbwMee8CH8X4pce7H7as14Wc46s0l1K1mKjCWnJt9C+KVQY4i3P5ePnh/wANfQcSLv8ALk/2f/DUnYpfFH1OO2L4ZF8Uqi14k3n5bGfdb/4a+ycSL38qjPuh+wU7DP4o+o7bD4X6F3UqmrfiRfZ0eJ/EFAfqkGrD3R3qjvVIxySqBzJnIx+Mp7xn5vmJjtwtla1PboSV4qE3pW/UkVKUqsWBSlKAUrlbb3gt7UfGt6RGRGurn3dw8zgVXG2uMsaEiLsxj5Ure/lwoPlmpoYeclq2XN8CGd8IvTu+S4luUqgH43S56ye6KL7WrobP425I5yuP+8iYH50YgV12fPacfX+TntGW8Jen8F30qFbB4j2lwBz+hn8NWDx58yNV94qZRyKwBUggjIIOQR4g99R2Uzr7y+/MkrthZ3WfulKVGSClKUApUb3s3tisgFA7SZhkJnAA/Gc9w+k499QG54mXgJy8CeXLj6zVZrwtk46lt1K9mKrg9L36FxUqkZOJt1+UxD2CL7c1534k3f5avuWH/BUnYZ/FH1I+2x8Iy9C9qVQbcRrnvvT7gv2JXnk4hTd95L7uf7BTsT8Zx9R2z/iRoSlUHsrf65L/ABV27MNeWTLAjv0caj2a1cG6O8C3sPPjlkU8sijoDjII/NI+0d1R24aVcdWaa6ElWJjOWnJp9TuUpSqxYFfwmv7X4l9U+w/soCgpdpttC47UnHbShV/NjL8kY9y49+fGpLLwGsWJJubnJJJJ7PUnqfUqEbl/1P8ASRfvRWkq0MdwjBdCjg+9N9SnjwBs+66n/up/Cvz/ANQFp+Vzf3Eq46Vnl4ppvuf7buvJffGp+2opv1wdksITcQzdvEpHaKU5HQHADaEhlz16Yz361pCuBxA/oy//ALNP+7Nex3R49jKtta8pBXQjoR1FWnw5vHF3asOrEq2OhDKQfdnB9wquan3Dr+c2fy/8VatUUoTXRmXbJuUX1Rf1KUrJNUVG99N5Vs4/RI7VgSM9FUdXb7B3n2GpG7ADJ0A1NZ83+2w1xK7Z0c5x4RjSNftPnVvCUqcnKWy+vIqYu5wSjHd/TmRDefeCa5dss3ISc5PpOfFz/wAPQVydl7Cu7tuW1gkmI0PZoSB8pui+8irN4ccNRen4TeAi2B9BASDMQcEkjVYwdNNSc9ANb1srOKFFjhRY0UYVEUKoHkBXGIscpcTuitRisjMcHBzbbjJgRPJpo8/QTXmv+E+24sk2pcDvjeN/mAbmPzVqylVywYvRLm0lwyyQSjqrqUbHmrDUeRFW3w14gsh5JPV6vGOmO+SPwPivf9IuPb2wbW9jMd3Esq93MPSU9Mo3VD5gis+797jTbImSaEmS3LfFyH1lb/NyY01GcHvGehq1h7svyS4xe6+/ErX1Z/njwktn9+BpCGZXVWQgqwBBHQgjIIr6VB+Fu2e2gMechQrpn8R9Svub6wqcVFfV7Kbj99CSmz2kFIUpSoiUoXe24eS5umz6XaSKPIKeRfmCiq6v4SCfGrC2qfvi4/TTfvDUe2rs1nZRGpZnIUKoySxOAB5kmt+6rOpNeBhU25WNPxIhSrOtuCe0WUM8tvGTqVLOxHkSFxn2E1604GXX4V3CPZG5+0Vk648zV0SKmpVvLwKm772P3QMf/cr6jgQ/ffj/AMqf+dXntInvs2U9ZyFbiAj/ADij3E4I+Ymr/wCEbfGXI8UiPzF/41Ftr8E5YI+3iuxK0REhjMPZ8yqeZgp7RsHAOBjU94qTcJT8dP5xr9Df/NWIPOizLoQWLK+v5ln0pSs8vCvzJ0PsNfqvy/Q+w0Bm/cv+p/pIv3orSVZt3L/qn6SL96K0lWhjv9PIo4PvT8xSlKzy8K4HED+jL/8As0/7s136j/ED+jL7+zTfUNdR3R49jMdT/hz/ADmy+X9jVX9WDw4/nVl8r7GrWh3ZeTMqzePmi/KUpWOaxyd7JilncEdezK/3vR+2qMttlNd3kcA07RwpI7kAy5HsUMfbV6b1QF7S4UdezYgea+kP2VXfDS2B2g7H8GFyPaWRc/SfnrUwstOFm+v7cDMxKzxMF0/fiWpaWyRIkcahURQqqOgUDAA9wr60pWWaYpSlAK5+3tkRXdvLbzDKSKVPiD1Vh+cpwQfECuhSgKf4SxSQXPYyeunwiFvDKP1HlldPKrgqv9hsjbZnKdMSn3ryRuf72fnqwKuY3vRz30oqYPuyy+JilKVTLZn+9OZpT4ySH/XNdjcRAb+3yM4Ln3iJ8VxJz8Y/ym+tXf4fj7/g/wDE/dtX01nuJeT/AEPnK+N0fNfqXJSlK+ZPoxSlKA8u1R8RN+jf6pqtuEp++Jf0P/GKsvaIzFJ8h/qmqx4Sn75k/QH661dw/uLPkUr/AH9fzLWpSlUi6K/L9D7DX6r+MKAzdub/AFT9JH+9FaSrOmx7U20sccuhhn5Wzp6kup9mBn2GtA220YJDiKWNzjOEdWOPHQ9K0Mam4wa5FDBtKU0+Z6qV4J9tWqMVeeJWHVWkUEd+ozpXyO8dj+Uw/wCkX+NUlXN7Jlx2QW7R1Kj/ABA/oy+/s031DXr/AOktj+Uw/wCkX+NRfiJvRbtZTQ27rLJMpj9A5VVbR2Y9OmcDrkjuzXcKbHJflZxK+tLPUjP9WFw3/nVl8o/VaoLLaOvUVPOHEZ+F2Yxrkn/02Y/RWnFNRnnyZnSabjlzRfNKUrGNc/jDPWq42Lbix2oY3OEdWRCehRyGj+leX21ZFRHiPsSSe37WBeeaHLBB1kj/AO0jH52BlfMY/CNWcNao5wl3ZcH05P5FbEVOWU496PFdehLqVWW5PEeN41WZi6jAEgGXX82VevvGvt61YtnfRTLzROrjxUg/P4VxbROvfbwa2Z3VfCzbfxT3R6KUpUJMK4m9W3FtYiQR2rAiNfP8Y/mjr9HfXx3x3g+CRDkwZX0UN0AHrOfIdPafbVAba3lub6fsoA8kkjcmesjnOOVR0Revu8BmrlFEclZZt4Ln/XMqXXSbdde/i+X9lo8Jl7W4uZxqkarErfjOx55D/qr84qz6j+427wsLOODQv68rDoZG9bHiBgKPJRUgqHEW+1sciWiv2daiKGlfw1CTGeQcknx1+mpNw7H3/F7JPqGo32BRmjfRlJQ/KU4P0ipPw6XF/Hn8WT6tfS3+4llyZ85T7+Pmi3qUpmvmj6MUr+ZpmgPndDKOPzW/ZVU8Jm++z+gb6yVYW8m34LaFyzrz8pCRgjmZsaDHXGep7qr3hUPvwjwgf6yVfw8WqLG+hQvknfWkW3SlKoF8UpSgIDxE3TeY/CbZeaTGJEHrOBorL4sBpjqQBjpg1za3ssThkJV0Oh1DAjQg/sIPmDWhKpbiFu4bW9knQfE3Xp6dFnH+UU/Kzzjx9PwrTwWKfupbGbjMMuNiIXZXTtLJqT6TliTkn0jqfEk11PhJ8v8A77651lFyvN5sG9xyf25HurQm6tskdnbiMDHZI2neWUMx9pJJq1ZiXRBcM9ytDDq+bKNFwfAfT/Gv0HkPRT7ga0NSq/4pL4fr/RP+GR+L6GfFsZpCAsLsT0CxsT+yrM4f7pPbZnuBiVhyqmc8inrk9OY+XQe01N6VXvx07Y6csienBRrlqzzFKUqkXRSlKAqriHwrM0jXmy27G5OS8eeVJD1LA/gOe8H0WOpwck1ts3al/BdLb38bQyHIV2Qo/MOhBHosDjGV6kitPV8LyzjlUpKiup7mAPvGeh86sUYidUk0+HiuZBdRC2LTXHwfI82wdoC4t4pe9l9LyYaOPnBr2XM6orO5wqgsSe4DUmoduDK0MlxZudUYsue8aKxHkfQb9Y14eJ+8QRTAp0XDS47+9I/adD/d86leF1YhwW2+fTchWKyoU3vtl12INvntea9uBHECZJmCIn4sZOFXyzqSfld1WhuRuHabOXmQc9ww9OdtW11Kp+Ime4anAyTioTwysYoVl2ttB1jTVImc4AHqs48fxFHXRuuRVqbH2xbXcfa2sqSx5I5kOcEdQe8HUaHxFeYu5TlpjsuCOsJU4x1S3fFnupSlUy2KUpQEJ3z3J+EMZrYhZj6yHRXwOufwWxp4HAzjrVQ7R2kLaVop1lilXqjKQceI7ip8QSD41pSuPvJuzZ38fJdxBwPVbVXU+KMNV9nQ9+at1Y2yC07oqWYOub1bMzy28cJ6s59xr5tt+38GP6o/jVr/APUnsz/OXP8ApE/5df0cFNl/j3P+kT/l1N+ISIuwxKtsdqQSOFQEN1GVA6eGD17/AHVadvtv4Vsi5SY80kSgEnqy8wMbHxOmP1c99czePhns2xga4jacyKVCBpFILMcajlGdCT7qisc7KGVSQHADDxAYMB86g+6rVX+TDU90+BWsXZ55LZriczaN+IOXCZLZxjAGmOvz1PeCFpLJJcXTjCcoiQ9xPNzMF8lwPe3ka8O4e7drtCaUXSGSOEKQAzKOdiQMlSCR6LaeVXJaWscSLHEioijCogAUDwAHSq2NvepwRYwdC0qZ9qUpWaaIpSlAK8G3NlR3ULwydGGhHVWHqsPMH+HfXvpXqbTzR40msmZ/2zsma1lMcy4YdG/BZe5lPeP2VZnDHbQlt+wY/GQ6AeMRPokez1fcPGpRtPZcFwnJOgdfPqD4qeqnzFQx9w5raVZ9nzYZTkRzdCO9Sy9VI0wR760JYiF9emfB/Qz44edFmqHFfUm9/eRwxSSynlSNWdz4KoyT8wrNN/xl2s1y0sUgSLmyluUQpydArHHMxI1Jz1JxjTFvcYLyYbEuGCmNm7JZFJBKq0iqwBGhB6Z8D3Vlys40TXPDnfOPalqJQAkqHlmjBzyt3EZ15WGo941walVU/wDc2Bfgl2eUBu3XL41I5ByqT3gEsQO7mPjVwUApSlAKUpQClKUBA98i9peQ3cYzzKVYdxYDGvtUj+5VcRWcu075LYMSCxknk7wAfjG92eUfnMKuLfvZ7zWUwiGZUUyR/LUE4HmRke+uVwq3X+B2vaSjE8+HfPVU/wCzT24OT5sfCtFYtKjJd7b5eBn9lbvbfd3+fiRbj5sGc2Ft8FT72tie0jUeqvKFjf5KjmB+Vn2Rv7m+/K3V1CWwrwhwpIwWRwM465w56fwq2eIO+Nns2DN0pkModUhAB7TAAYNnQL6QBz3HoelZMuZg0juqhAWLBVzhQTkKudcDp7qzjQNu0rIO6W+V1Y3cVwJHkC+i6OxIaI+smp001HgQK1rsy/juIY5oTzRyIrofFWGRp3HyoD00pSgFfl3CgliAAMkk4AA6k+FfqqO+6I3plVo7CM8qMgmlIzlssyonycqWI7zy+FAXXa3UcqhonV1PRkYMp9hGlfU1jvcveOaxuoZYpCqiRDIvMQjpnDBwM59Fm7jjORWqN7FvJbUjZ3ZmRwPSdynxZGvIQp9I9NcdTrmvUs3keN5IgXEfb4uJRDGcxwk5I6NL0J9ijIz5tVe3W0ckRwAu7EKOQFjk6AKB6zeypJszhlte6OLopaxg4wSHOngiNhh8pxVn7o7h2Wz/AEolLzYwZpMF8HqF7kHsGveTWk8XCuGiszlhZWT12H54cbtNY2oWX/LSHnkxry6YVM9+B9JNSulKzpScnmzRjFRWSFKUrk9FKUoBSlKAUpSgKh47b6xQxPs7sTI80SOXLAKg58rgYJZsx57uo1PSs9VKeJ23BebTupVOUD9nHrkckY5AV8iQW/WqLUBqHhSkNhsuNbiaFHBMkoLqrIz6hJAcESDRSDrkY7qndndxyqHidXQlgGUgjKsVYZHgwI9oqjm2+u0t2bhX5TcWghR2cjmKiRSjgnXLIpXXqVbxru/c4XXNY3EfPkpcZ5NcqrIuD5AlW94NAW3SlcveLeG1sYjNdyCNOgzqzN+Ki9WPkKA6lK+FjciWNJACodVYBhhgGGQCO46196AVxd9NufAbK4uQAxjTKgnALkhUzqNOZh5+GtdqofxctEl2ReB2CgIrhj+Mjq6joepHL+tQFObv8Ytrm5iErxyRvMoZDGijldgCqsMFcA6En25rR1zOsaM7nlRVLMx6BQMkn2AViSGMswUYySAOYhRk+JJAA8ycVsqP4Pc2jR20kcsTRNEGV+dcFOTBYE50880Bm/ilvqNr3MQgiZY4+ZIgTl5C7D0sAeiThRy61Aq6uyrSRL2GLmWORbhE5iylUcSAcxYErygjOc4wK/e+E1u99dNajELTSFPDBY6j80nJA7gRQHPsLN5pEijGXkZUQEgZZjhRk6DJOK0B9zxtp5LWe0kzm2cFc9ySZyvudWP61Z7t52jdXQ4ZWDKfBgcg/OKu77n67El7tNlGFk5XAAwADI5AA7vW6UBeNKUoBVJfdDbpllTaMZJ5AkMq40CljyOD8puU+1au2uLvntKC3srmW45eQROOV8EOxUhY8HRix0x50BjqALzKHOFyOYjqFzqR7q2zaRKsaKnqqqhcjHogYGndpWI6meyuKm2YAqrcl1UABZUR9BoMkjm7vGgNX0rm7t7VF3a29wowJY0fGc4JHpL7jke6ulQClKUApSlAKUpQClKUArm7zSslndMhIZYJipHUMI2II8810q/MsYYFW1BBBHkdDQGHqV0d4dltaXM9uxyYpHTPiFOA3vGD7651Aem3v5UjljRyI5QokUdGCsHTPsYA/wD7Vtfc/wApthe3dxIkNmFSNmkOA0wPMoBz1VWOnU9ouKpyvoZ35QnMeQEsFyeXmIALY6ZIAGfIUBem3+PaK7rZW3aIFISWViuX7m5AMlPLIJ/NqsLa7utsbSt1upGkaWVEOuAkZYc4QdEULk4HhnrUZljKsVYYIJBB7iNCKvPc2DY2w7a3uNoEfyhInaBdZJER88gVBpH6BwS2NeYZ7qAuwDGgr+1BN0OKuztoz9hEJYpTnkEyqOfAJIUqzDIAzg48s1O6AVlDirvXcXt9OjuewhleOKMH0AEJTnx3s2CcnXXHQVqbaV2IYpZW6Ro7n2KpY/srFV1OZHd26szMfaTk/toD5V0ti7eurTtDaytEZUMblDglCQdPA6dRqMnFc2vtPbOgQsMc686571yVz86mgPjSleq5sikcUhIIkD4HhytynNAeWtBfc6bBaO3mu2P+Wbs1XH4MZ1fPfliwxj8Dz0z7W0N2I1WztVQAKIIQAOgHIMYoDp0pSgFZS4vbdludp3KtIWihkaONMnkXkwr4HQEspyfH3VpjenbaWVpPcyHSNCQPFzoi+9iB76xtdXDSO7ucs7MzHxZjkn5zQHypSlAag4E7W7fZUanrA7wnXqBiRT5aSAfq1YdUl9zRcsUvo/wQ0Dj5TBwfoQVdtAKUpQClKUApSlAKUpQClKUBlzjpZCPa85B0lSKTHh6AQ/ShPvqv6sXj1aJHtZygwZIo3bUnLnKk6nTRRoNNKrqgFKUoD+19Lm5eRi8jM7tqzOSzE+JJ1NfKlAfayupIpEkiYq6Mrow6hlOVI94rXe4W9Ee0rOO4XAf1ZU/ElX1h7Dow8mFY+qa8Md/G2TNIWVpIZEIaNSAe0UExsCemvonyYnXAFAaK3/21aW1lOLt1AkhmRYiwV5coQUTvz6QGcaZFZAqQ76b4XW05u1uSAFyI410SNT1A7yTgZJ1PswBHqAV1t45Qzw46Lb2y+/slLfST89fGy2HdzAGG3mkB6GOJ2B7tCBrXp3i3cvbPsTeRNH2qBo+brygLkEdVK8wBBAxQHGrpX21mlt7aAooFv2oVh1YSPz4bzBzr4Hyrm0oD73cSqwCOHBVTkAjUqCVIPQqSVPdppkYrX+5W0beazt/g0qShIYVPKwYqRGPRcDVW8jrWQLmzljCmRHQOAyllKhlIBBXI1GGByPEVL+DW0ng2ta4YhZGaJwDowZSFB8fS5T7QKA09tnbVtaR9pdSpEmcAucZOM4UdWOAdB4VWnEPi7BHbJ/JNxHJO0gDZjY8sYVizekAM83KNc6E1Efujtos19BB+BHBzY/PkY8x+ZF+mqkoDr7d3nvr05u7iSUZ5grN6AbUZVBhVOCeg765FKUApSlAX79zfZhYbqTGrsgPmq8wX2alquaqu+5+tGWwd2OpcIBjA5Qvag+ZJnOvkKtGgFKUoBSlKAUpSgFKUoBSlKArHebcW12rtO6Fy0imO3syjRsARztPzZBBB9QVCN4OHexobS5+D7RimvEHMitcQj1CS8YQHPMRka94HTWrI25tG3ivdopPdR2rTWNskcjuFYMTdLzoCQWKlgcDyrOu1tiW8PP2d7BOV6CJJ9dfFownn6xGlAcOlK+1rbSSuqRKzuxwqICzE+AA1JoD40qxtgcGdrTuonjW2j/CeR0Y47+VFJJPtwPOrL2dwe2RPawkpKjmNeaRJTzFsY5iGyue/QYoDN1K7O+OwzY3txbEkiNyFJ6lCA0ZPmUZTXQ2JuRcXNjc3ysghgDZBOXZ15Sy4/B9FubJ8h36ARatE7M3o3bnt7KFzCBGYoyl1CoZeWMgFyQVwSoBbmI11OtZ2r3RbIuGjjkEZ5JJOyjbQc8mmVXxxka9NRQGqdk2cNvZ20sKovYKokZAo5o0HZTFyPWAAMntQV8N9N0bLaE8ZvA7Lbwu5VWK+uw5c416Rv8wr08OtgmysvgkjmVo3kVyclTzHmAUN6q8rLp0zk99fvZw5rW4UsSxZoASdeXAhhPN38yFZPbIaAg2/e7+ytmbIz8FiMriNBnm53lZDk8xJcBcs+MgZUDTSs/BSc4Gcan2eNWBxp3t+HXxjibMFvmNCOjPn41/eRyjyQHvqI7PPxMkcSs80pClVjLFYY8SMwIPeyjTGgjOaAlvEqYNY7DIwQLMjTplSqt78jXzzUW3OuOzv7N845biA+7tFz9FdjeuBk2bsgOGVuW99FgQQvb5HXxyTXt3I4a7SvEhu7fsRHz5UySY1jfBBCqSNV8KA/XHS459sXAznkWFfZ8WrY+dq93B/ZkMtvtaSWOKRobdWjEsKSgPyykMObXPo4wCM516Co7xVuhJta+YHOJSmn5iiM/VqR8D7siS8hwcSpbgnuGbmOLXzxOT7jQHc2/wEnzzWdyj56pMvZ4PfgoCOvdyjFQm+4W7XjkeP4OJCiK7dnIh9By4U4JB1Mb93dWr6jG9F0IPhcvf8AlfTqew5iMeztv8AWoDIdSbdbcPaW0AGtYSY8lTK5CRgjrqdWx+aDUZrVPBO17PY9rnq/auf1pGx9AFAdXcLZnwW3a3yGMLJGzAYDMsEWTjzqS1yNiNma/8AK5Uf7Jbn7a69AKUpQClKUApSlAKUpQClKUBEX2PbT7VuDcQRSlLWyKGWNX5SZbrJXmB5T6I6eAqUCBFXCqqjB0AAFcaz/pS6/sll++u679AcDcRAdmWGg/mlt3f90tePeWFRfbJIAHx9x0GP6pNXR3KGNn2Y8IIR8yAfZXl3lH35sr+0T/7nP/CgJJXL3YP3rD8n7TXUrk7q/wA1i/WHzOwoChPuiez/AJTj5QQ3wePnPcTzvy+/Hf7PCuBu/vwbTZd3ZInM9y7ZZscqRtGEkx4uQMDw61MvulLDFxZzgevHJGT3fFsGH7w04AbqRT9vcXVvFLGGVYmk9IrKurYTpjDjU94GO+gONwL3WS7vGlnQPDChJSSISRyM2VCksMAj1vHSrw/6CWJuxdyK0kicvYo7fEwhQAoijACrqObXPpEnrUmAr+0B47OFlknyDyu6uGJBB+LVCAOoxyfTUB4w7c/kyyUWiBJJmSJWXRY1iGVZV6AjCgafVFWVXH3l3Ys79FS8iEqqcrqylT34ZSCM4oDLu6u6Q2jGy20yC8Vifg8p5RJFgYaN+hYHOVPdg1pzZu7EVvaw29vhDF2J7QIOZjGwZi2MZ58MD8s1X8nAa1Dhobu4jwwIyELDByMMOXBHjVsWcJSNEZ2kKqql3xzMQMFmwAMnroO+gK843bo3O0Le3+BwiWWOU59JEIjZTnVyBjmC6Z8Kgu7W7282xnDW0AmjlVWkhDh4wx6hgGBWRenMuV82ArQdfiVSQQDgkEZ8POgMVbXvWnnmmYANLJJIQDkAuxYgHv61ZPANFNxMD1ZrcD2KzzH6YVqH7/bsx7OujbJcfCGVQXIj7MKx1Ces3McYJ8Mjzx3+Bs7JtIFUkkIikKxx41fHKCxJCqAHbUnv8SBQGoKrfiftBZLO7mg9NI7WeBpBnkLTywLyo3R8CNskEgHA65xLv5JkuNb5lZD/AFaPPY4xqJScG47+oVMEehkZqLcdLoRbHlQado8MYA8A4fA9yGgMv1s7dXZvwaztYD1jhjRvlBRzH3nNY4sIO0ljQnHO6rnw5iBn6a2nf3scKF5DoMAADLMx0VVA1ZidAB1oDw7EHx1/53Kf7pbiuvXO2LbSKJZJRyvNJ2jICDyegkarkaE8sak40yTjIxXRoBSlKAUpSgFKUoBSlKAUpSgORb2Mgv55iPi3t7aNTkZ545LhnGOvSVdfOuvSlAczdq0eG1gjkGHRFVgDnUedfLbVhJJcWEiDKwzyO5yBhWtpowfP0nUaeNdilAK5+wbV4oFRxhgX0znQuxH0EV0KUBUXGbcram0riA2qo0EUWBzSKp7VmPPofzVSvTwa3Y2rs1poruNfg8mHBWRW5JRp0GuGXQn8xfOrUpQClKUApSlAKUpQCqi4h7D3mu7iVbaQJaZAjWOZYyVxqXOjEk50JxVu0oDPW6/Au7eTO0XWGId0TB5G8gcFUHmc9OnfVj7i8LbbZlw1xHNJI5VkAYKFCsQe4ZJ9Ea58dKn1KAVXPGjdm/2jDbw2aKyrI0khZ1XBC8sYGeued/m86salAZy3a4PbUju7aS4jj7JJY3fEqE8qsGIA784x76viwsXdxPc47QZ7OMHKwqdDg/hSEes36o0yW6tKAUpSgFKUoBSlKA//2Q=="/>
          <p:cNvSpPr>
            <a:spLocks noChangeAspect="1" noChangeArrowheads="1"/>
          </p:cNvSpPr>
          <p:nvPr/>
        </p:nvSpPr>
        <p:spPr bwMode="auto">
          <a:xfrm>
            <a:off x="155575" y="-2065338"/>
            <a:ext cx="609600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2" name="Group 11"/>
          <p:cNvGrpSpPr/>
          <p:nvPr/>
        </p:nvGrpSpPr>
        <p:grpSpPr>
          <a:xfrm>
            <a:off x="179512" y="174522"/>
            <a:ext cx="2448272" cy="829518"/>
            <a:chOff x="179512" y="174522"/>
            <a:chExt cx="2448272" cy="829518"/>
          </a:xfrm>
        </p:grpSpPr>
        <p:sp>
          <p:nvSpPr>
            <p:cNvPr id="13" name="Rectangle 12"/>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p:nvPr/>
          </p:nvPicPr>
          <p:blipFill rotWithShape="1">
            <a:blip r:embed="rId7"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754955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25" presetID="1" presetClass="entr" presetSubtype="0" fill="hold" nodeType="withEffect">
                                  <p:stCondLst>
                                    <p:cond delay="0"/>
                                  </p:stCondLst>
                                  <p:childTnLst>
                                    <p:set>
                                      <p:cBhvr>
                                        <p:cTn id="26" dur="1" fill="hold">
                                          <p:stCondLst>
                                            <p:cond delay="0"/>
                                          </p:stCondLst>
                                        </p:cTn>
                                        <p:tgtEl>
                                          <p:spTgt spid="71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2" y="981075"/>
            <a:ext cx="8568183" cy="647700"/>
          </a:xfrm>
        </p:spPr>
        <p:txBody>
          <a:bodyPr>
            <a:normAutofit/>
          </a:bodyPr>
          <a:lstStyle/>
          <a:p>
            <a:pPr eaLnBrk="1" hangingPunct="1"/>
            <a:r>
              <a:rPr lang="en-GB" altLang="en-US" sz="2600" dirty="0">
                <a:latin typeface="Arial" charset="0"/>
                <a:cs typeface="Arial" charset="0"/>
              </a:rPr>
              <a:t>Being observant in research</a:t>
            </a:r>
          </a:p>
        </p:txBody>
      </p:sp>
      <p:sp>
        <p:nvSpPr>
          <p:cNvPr id="27651" name="Content Placeholder 2"/>
          <p:cNvSpPr>
            <a:spLocks noGrp="1"/>
          </p:cNvSpPr>
          <p:nvPr>
            <p:ph idx="1"/>
          </p:nvPr>
        </p:nvSpPr>
        <p:spPr>
          <a:xfrm>
            <a:off x="467544" y="1628800"/>
            <a:ext cx="8676456" cy="1512168"/>
          </a:xfrm>
        </p:spPr>
        <p:txBody>
          <a:bodyPr/>
          <a:lstStyle/>
          <a:p>
            <a:pPr marL="514350" indent="-457200"/>
            <a:r>
              <a:rPr lang="en-GB" altLang="en-US" sz="2200" dirty="0">
                <a:latin typeface="Arial" charset="0"/>
                <a:cs typeface="Arial" charset="0"/>
              </a:rPr>
              <a:t>Look out for:</a:t>
            </a:r>
          </a:p>
          <a:p>
            <a:pPr lvl="1"/>
            <a:r>
              <a:rPr lang="en-GB" altLang="en-US" sz="2200" dirty="0">
                <a:latin typeface="Arial" charset="0"/>
                <a:cs typeface="Arial" charset="0"/>
              </a:rPr>
              <a:t>Limitations in prior approaches (so you can improve on them)</a:t>
            </a:r>
          </a:p>
          <a:p>
            <a:pPr lvl="1"/>
            <a:r>
              <a:rPr lang="en-GB" altLang="en-US" sz="2200" dirty="0">
                <a:latin typeface="Arial" charset="0"/>
                <a:cs typeface="Arial" charset="0"/>
              </a:rPr>
              <a:t>Opportunities to follow new research directions or repeat existing research with a new approach or research ‘angle’</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54</a:t>
            </a:fld>
            <a:endParaRPr lang="en-GB">
              <a:solidFill>
                <a:prstClr val="black">
                  <a:tint val="75000"/>
                </a:prstClr>
              </a:solidFill>
            </a:endParaRPr>
          </a:p>
        </p:txBody>
      </p:sp>
      <p:pic>
        <p:nvPicPr>
          <p:cNvPr id="9218" name="Picture 2" descr="https://pixabay.com/static/uploads/photo/2012/04/11/18/22/arrow-29256_64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8032" y="3758261"/>
            <a:ext cx="2448272" cy="24348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upload.wikimedia.org/wikipedia/commons/thumb/f/ff/Limitations.svg/2000px-Limitations.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3356992"/>
            <a:ext cx="4653740" cy="323738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382519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nodeType="with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5" presetID="1" presetClass="entr" presetSubtype="0" fill="hold" nodeType="withEffect">
                                  <p:stCondLst>
                                    <p:cond delay="0"/>
                                  </p:stCondLst>
                                  <p:childTnLst>
                                    <p:set>
                                      <p:cBhvr>
                                        <p:cTn id="1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randomwire.com/wp-content/uploads/my-interes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4214192"/>
            <a:ext cx="4464496" cy="2637874"/>
          </a:xfrm>
          <a:prstGeom prst="rect">
            <a:avLst/>
          </a:prstGeom>
          <a:noFill/>
          <a:extLst>
            <a:ext uri="{909E8E84-426E-40DD-AFC4-6F175D3DCCD1}">
              <a14:hiddenFill xmlns:a14="http://schemas.microsoft.com/office/drawing/2010/main">
                <a:solidFill>
                  <a:srgbClr val="FFFFFF"/>
                </a:solidFill>
              </a14:hiddenFill>
            </a:ext>
          </a:extLst>
        </p:spPr>
      </p:pic>
      <p:sp>
        <p:nvSpPr>
          <p:cNvPr id="8194" name="Title 1"/>
          <p:cNvSpPr>
            <a:spLocks noGrp="1"/>
          </p:cNvSpPr>
          <p:nvPr>
            <p:ph type="title"/>
          </p:nvPr>
        </p:nvSpPr>
        <p:spPr>
          <a:xfrm>
            <a:off x="468312" y="981075"/>
            <a:ext cx="8568183" cy="647700"/>
          </a:xfrm>
        </p:spPr>
        <p:txBody>
          <a:bodyPr>
            <a:normAutofit/>
          </a:bodyPr>
          <a:lstStyle/>
          <a:p>
            <a:pPr eaLnBrk="1" hangingPunct="1"/>
            <a:r>
              <a:rPr lang="en-GB" altLang="en-US" sz="2600" dirty="0">
                <a:latin typeface="Arial" charset="0"/>
                <a:cs typeface="Arial" charset="0"/>
              </a:rPr>
              <a:t>Relaxing your boundaries in research</a:t>
            </a:r>
          </a:p>
        </p:txBody>
      </p:sp>
      <p:sp>
        <p:nvSpPr>
          <p:cNvPr id="27651" name="Content Placeholder 2"/>
          <p:cNvSpPr>
            <a:spLocks noGrp="1"/>
          </p:cNvSpPr>
          <p:nvPr>
            <p:ph idx="1"/>
          </p:nvPr>
        </p:nvSpPr>
        <p:spPr>
          <a:xfrm>
            <a:off x="467544" y="1628800"/>
            <a:ext cx="8567737" cy="5229200"/>
          </a:xfrm>
        </p:spPr>
        <p:txBody>
          <a:bodyPr/>
          <a:lstStyle/>
          <a:p>
            <a:pPr>
              <a:buFont typeface="Arial" panose="020B0604020202020204" pitchFamily="34" charset="0"/>
              <a:buChar char="•"/>
            </a:pPr>
            <a:r>
              <a:rPr lang="en-GB" altLang="en-US" sz="2200" dirty="0">
                <a:latin typeface="Arial" charset="0"/>
                <a:cs typeface="Arial" charset="0"/>
              </a:rPr>
              <a:t>Take an interest in a broad range of computing topics</a:t>
            </a:r>
          </a:p>
          <a:p>
            <a:pPr lvl="1">
              <a:buFont typeface="Arial" panose="020B0604020202020204" pitchFamily="34" charset="0"/>
              <a:buChar char="•"/>
            </a:pPr>
            <a:r>
              <a:rPr lang="en-GB" altLang="en-US" sz="2200" dirty="0">
                <a:latin typeface="Arial" charset="0"/>
                <a:cs typeface="Arial" charset="0"/>
              </a:rPr>
              <a:t>But also look for research outside of computing that might allow you to examine your findings from a new perspective</a:t>
            </a:r>
          </a:p>
          <a:p>
            <a:pPr>
              <a:buFont typeface="Arial" panose="020B0604020202020204" pitchFamily="34" charset="0"/>
              <a:buChar char="•"/>
            </a:pPr>
            <a:r>
              <a:rPr lang="en-GB" altLang="en-US" sz="2200" dirty="0">
                <a:latin typeface="Arial" charset="0"/>
                <a:cs typeface="Arial" charset="0"/>
              </a:rPr>
              <a:t>Take the road less travelled – be ambitious, take risks!</a:t>
            </a:r>
          </a:p>
          <a:p>
            <a:pPr lvl="1">
              <a:buFont typeface="Arial" panose="020B0604020202020204" pitchFamily="34" charset="0"/>
              <a:buChar char="•"/>
            </a:pPr>
            <a:r>
              <a:rPr lang="en-GB" altLang="en-US" sz="2200" dirty="0">
                <a:latin typeface="Arial" charset="0"/>
                <a:cs typeface="Arial" charset="0"/>
              </a:rPr>
              <a:t>But not too ambitious or risky, as you want a successful project</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55</a:t>
            </a:fld>
            <a:endParaRPr lang="en-GB">
              <a:solidFill>
                <a:prstClr val="black">
                  <a:tint val="75000"/>
                </a:prstClr>
              </a:solidFill>
            </a:endParaRPr>
          </a:p>
        </p:txBody>
      </p:sp>
      <p:pic>
        <p:nvPicPr>
          <p:cNvPr id="10242" name="Picture 2" descr="http://s0.geograph.org.uk/geophotos/01/07/72/1077207_8554277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6" y="4221832"/>
            <a:ext cx="3960440" cy="263616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382519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nodeType="with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5" presetID="1" presetClass="entr" presetSubtype="0" fill="hold" nodeType="withEffect">
                                  <p:stCondLst>
                                    <p:cond delay="0"/>
                                  </p:stCondLst>
                                  <p:childTnLst>
                                    <p:set>
                                      <p:cBhvr>
                                        <p:cTn id="16" dur="1" fill="hold">
                                          <p:stCondLst>
                                            <p:cond delay="0"/>
                                          </p:stCondLst>
                                        </p:cTn>
                                        <p:tgtEl>
                                          <p:spTgt spid="102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2" y="981075"/>
            <a:ext cx="8568183" cy="647700"/>
          </a:xfrm>
        </p:spPr>
        <p:txBody>
          <a:bodyPr>
            <a:normAutofit/>
          </a:bodyPr>
          <a:lstStyle/>
          <a:p>
            <a:pPr eaLnBrk="1" hangingPunct="1"/>
            <a:r>
              <a:rPr lang="en-GB" altLang="en-US" sz="2600" dirty="0">
                <a:latin typeface="Arial" charset="0"/>
                <a:cs typeface="Arial" charset="0"/>
              </a:rPr>
              <a:t>Drawing on previous experiences in research</a:t>
            </a:r>
          </a:p>
        </p:txBody>
      </p:sp>
      <p:sp>
        <p:nvSpPr>
          <p:cNvPr id="27651" name="Content Placeholder 2"/>
          <p:cNvSpPr>
            <a:spLocks noGrp="1"/>
          </p:cNvSpPr>
          <p:nvPr>
            <p:ph idx="1"/>
          </p:nvPr>
        </p:nvSpPr>
        <p:spPr>
          <a:xfrm>
            <a:off x="467544" y="1628800"/>
            <a:ext cx="8676456" cy="3024336"/>
          </a:xfrm>
        </p:spPr>
        <p:txBody>
          <a:bodyPr/>
          <a:lstStyle/>
          <a:p>
            <a:r>
              <a:rPr lang="en-GB" altLang="en-US" sz="2200" dirty="0">
                <a:latin typeface="Arial" charset="0"/>
                <a:cs typeface="Arial" charset="0"/>
              </a:rPr>
              <a:t>Leverage your academic interests</a:t>
            </a:r>
          </a:p>
          <a:p>
            <a:pPr lvl="1"/>
            <a:r>
              <a:rPr lang="en-GB" altLang="en-US" dirty="0">
                <a:latin typeface="Arial" charset="0"/>
                <a:cs typeface="Arial" charset="0"/>
              </a:rPr>
              <a:t>e.g. topics you have particularly enjoyed in a module</a:t>
            </a:r>
          </a:p>
          <a:p>
            <a:r>
              <a:rPr lang="en-GB" altLang="en-US" sz="2200" dirty="0">
                <a:latin typeface="Arial" charset="0"/>
                <a:cs typeface="Arial" charset="0"/>
              </a:rPr>
              <a:t>Leverage your personal interests</a:t>
            </a:r>
          </a:p>
          <a:p>
            <a:pPr lvl="1"/>
            <a:r>
              <a:rPr lang="en-GB" altLang="en-US" dirty="0">
                <a:latin typeface="Arial" charset="0"/>
                <a:cs typeface="Arial" charset="0"/>
              </a:rPr>
              <a:t>Provided you can integrate them into an academic computing context</a:t>
            </a:r>
          </a:p>
          <a:p>
            <a:r>
              <a:rPr lang="en-GB" altLang="en-US" sz="2200" dirty="0">
                <a:latin typeface="Arial" charset="0"/>
                <a:cs typeface="Arial" charset="0"/>
              </a:rPr>
              <a:t>Keep a research diary and review it regularly</a:t>
            </a:r>
          </a:p>
          <a:p>
            <a:pPr lvl="1"/>
            <a:r>
              <a:rPr lang="en-GB" altLang="en-US" dirty="0">
                <a:latin typeface="Arial" charset="0"/>
                <a:cs typeface="Arial" charset="0"/>
              </a:rPr>
              <a:t>Write your research questions, ideas/questions to follow up on, assumptions about your findings etc.</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56</a:t>
            </a:fld>
            <a:endParaRPr lang="en-GB">
              <a:solidFill>
                <a:prstClr val="black">
                  <a:tint val="75000"/>
                </a:prstClr>
              </a:solidFill>
            </a:endParaRPr>
          </a:p>
        </p:txBody>
      </p:sp>
      <p:pic>
        <p:nvPicPr>
          <p:cNvPr id="11266" name="Picture 2" descr="http://www.loveocolo.com/wp-content/uploads/2010/09/ic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36" y="4725143"/>
            <a:ext cx="3499668" cy="1948679"/>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data:image/jpeg;base64,/9j/4AAQSkZJRgABAQAAAQABAAD/2wCEAAkGBxQSEhUUEhQVFBQUFBQUFBQVEBAQFRQUFBQWFhQUFBQYHCggGBolHBQUITEhJSkrLi4uFx8zODMsNygtLisBCgoKDg0OFxAQFywcHBwsLCwsLCwsLCwsLCwsLCwsLCwsLCwsLCwsLCwsLCwsLCwsLCwsLCwsLCwsLCwsLCwsLP/AABEIALsBDQMBIgACEQEDEQH/xAAcAAABBQEBAQAAAAAAAAAAAAAEAAECAwUGBwj/xAA3EAABAwMCAwYEBQMFAQAAAAABAAIDBBEhBTESQVEGEyIyYXFSgaHBFEKRsdEjM3IHYuHw8bL/xAAYAQEBAQEBAAAAAAAAAAAAAAABAAIDBP/EACARAQEBAAICAgMBAAAAAAAAAAABEQIhEjEDQVFhcSL/2gAMAwEAAhEDEQA/APKJZ+iGKlZOuUmO1tvtENT2Tp1AzQpQOsfoUrKD/N7hHsy4snag6kItr7j6FDVAwniOQMpAKTlFdHJt9n5d2rt9OYHRlp5hed6TLaQeq7LS6vhNlw+Sdu3x3pjVFNwuc3obKcBstrXKUcQePzb+6z44PC49LLj+nf61JqjLDfbcbfwqWyWV8cw6oyxSyiqSR0sfB8DuLJyRtw252WpXUojpuE+Z1uL0uQCPkPusRj+B4e026+/VHVVQ55a4tBaBtfBN8j/v3Xo+Pnv+Xn+Tjl1TDDs47chzsOaMiqsrPq5yME+J2TysOQA5BUxSq+S6eEdNT1K0YZVy0FStGCsXJ0dJG9XtesBuogc1XLq/QoWujfUgIKo1IclgOrXOV8FO5ycGiJawuUWRFyPpdO6rUhpQFLGTBpxK0YaABHNansrVitsQClZTslZBQsmsp2SslPArp7qm6fiXocVwKkFQHKbXIwrlXME4clupKmOz7pShRcLFWOCQAcogKcgymbutuaUDrEHouqgk2PsuVLbFb+nSXYPTC582+FdlbvIPZB0EN2Sf4/yrdDlu0tUKB9pXM6hy89nbvvTmJHqkvUqnDnDoT+6HLl2kc14kPVGU+pOYMWxtdZgcpcaLxOjHTlxJJuTzU2yrOdUWVLqknZPgvLGz+MsoHUzyWS0Eoynpb7q8ZPY8rRja1zlo0cbnboampwFqU7rLFxqRrUFIButynYAsGmnWpTzLNaa7CrmlAxSIljkIQFIKtpVgUj2SspBJRRslZSKqdMAkPntK6ZJelwPdSamAUwoptUgoXT3QUZlJmQouSg6KAacZUGq+oCUEY55Wt6YztOoZgHqEZpMm4WoaFklM17RZzcOWTTCzscljdjfjldHpFTwOWpAy1Xf4mfdc3E6xC36aS8sLvQgrlW/pzGrC00g/3FAucje1D+GpkHU3/ULFMhK68Z0zyvYh8ypMpKUcJKMhpE9RnuhWRko2CjRUUCKYxYvNucFUNOAi42p2MVzGLFrp6OwIiNRYxEMjQl0JWlSuQMMS0qaJCaNOUfGhIGIxgQlzVa1VA2VctUGqQu6pkqQFmT6j0KxamvcSnBreqdQHVZU2oG6HiY47rRh00EXSHjACdOkvQ5nTprpkJK6V01lIBSMExNipJ+G6kapbi/zVDCiw27bIVg3CYzXT9kKcSOLHZLmnhFzg9Ssutp+7lc3oSMK7sy5wmaQ7hza/oVs9qqNrOFzQSXAeI8yN88+SxbnJ1zeP8YvebLc0WbiLfR37/wDq50GzfmtXs8+z/mEcp0zKE7XU16kn0H0WfDSLpu1cNp/cLKZGicumvHtTHCiGRK1kavZGs2tyKmRohkatjiRUVOhB2RK9kKNhpEdDRKTNip0ZDSLUhokZFSo1M6CkWhDTolsYChLNwhCWtYAmMwCyKnVLDoq4aku9U4NaUs99isPUZncrrRpInOOxC1GaWDuEzoOapYXEZuCjKGkzYi/qunZQttaylHQgbIOAmUGyMigsEU1llB0zRzSnzinCkGp7L0OSNk4ClZJCMnSKrdKApLE3eAIV891EMJTg8mnGELUMsTb3Whp0dxbmFCsh+n7LMvZs61VQVfA5p5grd1Wv71mS4hgHDYAgF2SHHouZjhJ9AvQuwWmUs3FHNG+Qlt2WcQOIdQMEI55O2uFvpxgBPzytTSW2cPcIvWdPjZVSRxHwNHh/MOKwJF/fiyo6bHkLN5aZMaHauO72u6gfsFjsYuj7SReFh9h9CsaKNY1tGONGQwK2mprrXpaJCBU9GtOnoloQUiNjgRqBQ0aLjpkRYDdB1WpNbzUhPAAqZaoBYlXqbnDwHdC92/1vunBrdJe7ZC1D3t3U6fWO7Fnj52R0NWJ24GDzspMQxiQYTaNSEPIyM810On6QGLSio2g3Vqw0FOAES1qeyg6YDbKlqyyrdKAga2pcMBRpaR7skpwaIq5TwkhY8bXOytCruzB5oaFrhyWs6DxHu0ixWzztCAlqidl0m1m2Rc5wCpfOqxE5yuZQnmtdRnbQxkJUmQEo1sACmGq8l4/kOynAVrWKyyVlnWsWUsnC4H9Vt11BdrXjIO/RYIC67sxOJYnQu33bfqFz5/lrj3052Skja27nEegCu0mVrnhouG+9z/COrqC54SFHStAfxgkhrQd75t7BWyxZlXV5Mcwa13gIA2bzHojtGpvEFrVdJSuDLkEiwuDcki9sgevRFxUxA/oBgzlzzn5BY1rA/aGD+kD7fvb7rDp4lvarHOI7SlpB2tb3+yEoaW6CJoaZbdPAqqeINGUU15PlCktAA3VEtYNmoapim4hwi45rMmpT3nheeI7tVi1Kt1Uh9rfVDyuL8gD9yjI+zxfvg3yd10dHpTWAJGOa03QnP8Rwuho9JDclabIwNlKyDgGo0tj9wraWjawWARSomqg1KXKp045ZQL68Hc/ogafXoxJwlWDRWr1MjW3AUdE1Frx4t1qu4ZWECxuFiafTBspa4WN1rJgbtTSB4uFUwPYLBaMbLBSAUzrDmpZJbcWBdalNSBrbFFAJnygblaGvn6Lsi7d5KKboTWcl6Q+hB5ICq0tc78lrpOEjgpKO3JCyQLr6rTrclkVFJ6KlOOefGqyFpz06Ckjstys2KLJWUrJWWmTLQ0Op7uVpvYHH8ICymzfCqY7V8PfcR4r8Au4cyP4WDrNXciNos0bm5/ZaFFNxBrneV/hePvb6oftLpRiId5hYeLZc57a5enQdk9DbUUcx7zhMTe8DbX4iL2zj7qjszPxFzXOtwGxuTlp/8Q/+ndUHzdy95ayTwu9k2vUDqSsc1vEGuNgTcEteLsJ+RCvuwfWt/WeEuZY38x3vy/4UqKMnYW9VlUQcXRF3UD9QuzhgAWa1A9PR9co+OK2ysZGrWsQTBiqZp7OLi4RfqiQ1TAUkQ1PZOShpKsXs0Fx9Nv1SBBQ8lSBgZKxNenqQBwNwdyM2HsoafE1wHFUHi5jypwNvu3Oy79AkNP4vNt0TadSFhJ4y4HbN1pBSZFXGyMhoZe/O11k0+j95UFxbZlsLreEFSAWtDn5aSSnPEy7m8wr6YtneHjBG4W1a6BfTRRu49j0HP5JZaDVCWdrdyhe/e/yjhHUqcVGNzk+qAj3z3+UWHVWNoxzyUSB0T2SmKI1F8KIumsuLuzKiiB5LIrNIvsF1RYoOiUnnNbpRHJYtTQkcl6tNRB3JZFboQOyZRjy+WCyoLV2tdoLhyXP1tFwb4W5yZsZVlJqTweQ+Zwod2eZ+QW2Wtos7S4xE+cG3+QWvq8hkpmgnLTw2tc4/6P0XLweEgtwQbj3CPmqnSA3xfODYX9li+2vpPs80xytdcCx3Ocj0XoH+pNXDV90+Pj7wN4XEWAIYcOtvvfccgvPdWpXBoMfkcwbX4rnJN0LpcchaA1tgDl2Qc/EeaLymbozvMd1oOlyShpbhgde5FtjldwIll9iHF1PY/le5oPpg/uSug7tZ3e28xQ1imGqbiBnZBPrbm0bS89dmjJG/yUhTsIZ9YL2YC4+m36qH4UuzI6/+0bbZHqhXa5FHI2N7Hxl5s27cON7DZIU65qTadgfOTk2DG8z09U+la/G5/dlhiJtwh2L3+6z6/S/xdcON1mU/C7g+I8ifmPotfW9FE7QRh7ctO36rXXpNKeSw8pd6BY+oEPFhTOeTsbNbb3Ko0vXSx3c1I4HjAdyd6/8AK6RrgQr0GR2doJImu7w4Ju1t78I6XWwEgFCadrBdxsgLgoSztYLuNkCZ5Jf7Y4G/E7ntsFfT0DW5Pid1dn9EhETySYY3hHxH7BWwULRk+J3UogBWNCgbh6Jw1OnSCASsknutJkXUgUJ+NbyDnf4sceV99uiYzSHyx23y94HLGG354+S4O4xJCmKR27w0Z8jc7fE71udkjQNPmLn7+Z5IyAPLt9FJOSsYMXuc4b4ji18D3CgZXHys65eeHY9BnqiI4wNgB7CysCgzpKBz/M/HRo4edxnfZAVPZmM7NAPXc/qV0IKdRed6l2YcNhdc5VaS5u4svZnRg7oKq0xjxloKdox43+Gsnw1d9qnY4OzGbehXPVPYufln5pnJAtIqw4OjNurL/Vqpo5nNdKxwtcYv1BuCgqqnlpJAXtsWm9jzG33+q29Je2qLHNc1rm3DgQSRY2BIGLWXLnwzbJsrXHlvV+nadip+GFwOLOBJ92/8LQre0MbCGhzQ4g2LyWtw0G9+YyEH2W09hY5zgXf1DYGwA4AWbAkEZdv1RevT0gZ3dQ9jfhbcB4PIsAyDjkt8PXcHL2LigEgDnv7wHIDT4LEgjbe1t0VJF4C1p4CQQC0Dwk8wDhefUWqzUpcYoZ5qYHDnRmEAdW8WRuL2HCd8LXohNXM4+/fTfC2GbvCP82uaPXYkLp4/bJ49SqaerjgkcZmSY4+C1r3IcSMC1rEeq6HUdPZMBxXBaeJrgbEH3UqekDQ2/je1ob3jg3jdbckgDffCmZ+F1nC19jyP8FGpVp2mth4iCXOebuc43J6D2RyiFVU1jIx43AYOOeBfZAValpcVQ0NkbcA3BBLXA9Q4ZCaBkdLGGl54RtxuL3czYczsVX30sh8DeBtz4n7mzwCA3fIBI9wr6XTWtsXeN+PE7JuL5HTzFKVfiZJP7beBvxOGfykWHsT+ivptPa08Ru93xOzzJx03RSkFAgpWSAT2SDhSUVIJB0ggqrUmMNvM47Nb4jvw/QocQSzj+oTG0/kBsbEZB+agJqNSa02b43dG567n3CHdSzyZMnd9Gt6eqPpqRkflaB1O5PuVcmWpjgKQSAT2XF3NZOErJXUEkgqpKlrdyP3Vf4y+Gtc7flYfVK0UAn4uqFBkOwa3fck+2AndSF3meeeG+HcKWr3ygbkD3NkK/UG5DeJ5F8MYXZAuRfbmrmULB+W56nPK3P2V4apATLKfKwN3y91+ljwjrnnyXM64Kwy8D5JI6fideSnj4nlpsWgkXLdiDhdpZMWqlxOIZoOnyX4pZHnJPfTyi5JuS5vhF7rRoeyGn4cyJjz8QeT9AbLUmop7EMlYASTd0PG4A8t7IfSuzYik72SR0kmbeFsbRfBs1oz87rVv7WRrtp2hnAGgMtawFhba1gqaPTIov7cbGXySGi59S7cotILKMVzGvaI5n9ekPdyN8TmtGHAZNh+7dj7rp3EDJ29UJLqDRhgLz0aMYIG/zTOhp9KqxNGHWsfzDobC/wC6esrGNw43J/K3xHJtsP8AuFV+Hkfue7b8Ldz4r5PsPqiKWgZHsM/Eck5Jyfcn9VBjaLFUlrwXFrHPLmOkBL2sc3ygY2Nt/VbFLpzGZ8zubnZPla0//IRQU7p9ogpAJlJQKycJk6kcJIeprWM3OegyTgn7FCPE01wP6TMi/wCY4aQR0/MkCarUY4yATdxtZoycnhB9roYCacZHdMIyN3EOZ9ifTZGUmnsZsLnPiOTkk/uUUkKKWjZH5RnNyck3NzlEBIKSgayRTpEJiYX4kcgSm7x52bb3RjWW2CcNXJ0B9y87ut7KYogfMSfmi7J7KSllO0bAK0NT2UlJXZOAppWUkbJEKVkgFLUUrJ3PA3IQ765o2ufYKxavsmPqhDNK7ytDfUpCgLv7jifTYKSc1axvO56DKq7+R/kbwjq7+EVHTtbsLK1qkAOm8WZHF3pew/RGRRBosAB7K2ycBKQATkKRCQCgYBPZPZJKJOhJ9Qa3A8R6DKoDZZd/A3pzSBdRWsZzuegyd7IQGaXb+m24/wAjk3+yKptPazO56nJRYUglJpzI8gXdjJycCyMsnsnUDAJ7JJJBwnumVM9Q1m5+XNSXKqarYw2c4AoMyyS+XwN6nc4V8ensG4uepynUjZMpprLk2YJ7J0nFSKySFmlPVDGQnmlNF0oG5VLqxvLKFY26LjiHRSVGpcdmpu7kdubI4BJSCNoBzJKIjgaNgrAnUkbJwE6dSQLU4CkEykayVk4TqSNlF8gbubKiskIGCsuLxO8Wf/U+g0JNR5MBcfom/Dvf5zYdAjIIgBgBXFSD09G1mwz1RCdMpHSsnSSDAJ0kygkFCWUNySq6l5Awsyn8R8Wff3T6moWapz8Riw+I/ZTgogMu8TupRTGgDCcq9o6SZIpif//Z"/>
          <p:cNvSpPr>
            <a:spLocks noChangeAspect="1" noChangeArrowheads="1"/>
          </p:cNvSpPr>
          <p:nvPr/>
        </p:nvSpPr>
        <p:spPr bwMode="auto">
          <a:xfrm>
            <a:off x="155575" y="-2484438"/>
            <a:ext cx="7448550" cy="5181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4" name="Group 3"/>
          <p:cNvGrpSpPr/>
          <p:nvPr/>
        </p:nvGrpSpPr>
        <p:grpSpPr>
          <a:xfrm>
            <a:off x="3995936" y="4730576"/>
            <a:ext cx="4466053" cy="1948680"/>
            <a:chOff x="3906613" y="4725141"/>
            <a:chExt cx="4466053" cy="1948680"/>
          </a:xfrm>
        </p:grpSpPr>
        <p:pic>
          <p:nvPicPr>
            <p:cNvPr id="11272" name="Picture 8" descr="https://c2.staticflickr.com/4/3380/3207552169_cd7f5118f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18" t="3889" r="-3118" b="11592"/>
            <a:stretch/>
          </p:blipFill>
          <p:spPr bwMode="auto">
            <a:xfrm>
              <a:off x="6835583" y="4725142"/>
              <a:ext cx="1537083" cy="19486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upload.wikimedia.org/wikipedia/commons/2/24/2004-02-29_Ball_point_pen_writ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6613" y="4725141"/>
              <a:ext cx="2801225" cy="1948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79512" y="174522"/>
            <a:ext cx="2448272" cy="829518"/>
            <a:chOff x="179512" y="174522"/>
            <a:chExt cx="2448272" cy="829518"/>
          </a:xfrm>
        </p:grpSpPr>
        <p:sp>
          <p:nvSpPr>
            <p:cNvPr id="11" name="Rectangle 10"/>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p:nvPr/>
          </p:nvPicPr>
          <p:blipFill rotWithShape="1">
            <a:blip r:embed="rId5"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382519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5" presetID="1" presetClass="entr" presetSubtype="0" fill="hold" nodeType="withEffect">
                                  <p:stCondLst>
                                    <p:cond delay="0"/>
                                  </p:stCondLst>
                                  <p:childTnLst>
                                    <p:set>
                                      <p:cBhvr>
                                        <p:cTn id="16" dur="1" fill="hold">
                                          <p:stCondLst>
                                            <p:cond delay="0"/>
                                          </p:stCondLst>
                                        </p:cTn>
                                        <p:tgtEl>
                                          <p:spTgt spid="112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21" presetID="1" presetClass="entr" presetSubtype="0" fill="hold" grpId="0" nodeType="with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2" y="981075"/>
            <a:ext cx="8568183" cy="647700"/>
          </a:xfrm>
        </p:spPr>
        <p:txBody>
          <a:bodyPr>
            <a:normAutofit/>
          </a:bodyPr>
          <a:lstStyle/>
          <a:p>
            <a:pPr eaLnBrk="1" hangingPunct="1"/>
            <a:r>
              <a:rPr lang="en-GB" altLang="en-US" sz="2600" dirty="0">
                <a:latin typeface="Arial" charset="0"/>
                <a:cs typeface="Arial" charset="0"/>
              </a:rPr>
              <a:t>Looking for patterns in research</a:t>
            </a:r>
          </a:p>
        </p:txBody>
      </p:sp>
      <p:sp>
        <p:nvSpPr>
          <p:cNvPr id="27651" name="Content Placeholder 2"/>
          <p:cNvSpPr>
            <a:spLocks noGrp="1"/>
          </p:cNvSpPr>
          <p:nvPr>
            <p:ph idx="1"/>
          </p:nvPr>
        </p:nvSpPr>
        <p:spPr>
          <a:xfrm>
            <a:off x="467544" y="1628800"/>
            <a:ext cx="8567737" cy="5229200"/>
          </a:xfrm>
        </p:spPr>
        <p:txBody>
          <a:bodyPr/>
          <a:lstStyle/>
          <a:p>
            <a:r>
              <a:rPr lang="en-GB" altLang="en-US" sz="2200" dirty="0">
                <a:latin typeface="Arial" charset="0"/>
                <a:cs typeface="Arial" charset="0"/>
              </a:rPr>
              <a:t>Examine trends in your research field or topic of interest to help you identify new research directions</a:t>
            </a:r>
          </a:p>
          <a:p>
            <a:r>
              <a:rPr lang="en-GB" altLang="en-US" sz="2200" dirty="0">
                <a:latin typeface="Arial" charset="0"/>
                <a:cs typeface="Arial" charset="0"/>
              </a:rPr>
              <a:t>Examine interesting or unexpected findings</a:t>
            </a:r>
          </a:p>
          <a:p>
            <a:pPr lvl="1"/>
            <a:r>
              <a:rPr lang="en-GB" altLang="en-US" sz="2200" dirty="0">
                <a:latin typeface="Arial" charset="0"/>
                <a:cs typeface="Arial" charset="0"/>
              </a:rPr>
              <a:t>In previous and your own work</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57</a:t>
            </a:fld>
            <a:endParaRPr lang="en-GB">
              <a:solidFill>
                <a:prstClr val="black">
                  <a:tint val="75000"/>
                </a:prstClr>
              </a:solidFill>
            </a:endParaRPr>
          </a:p>
        </p:txBody>
      </p:sp>
      <p:pic>
        <p:nvPicPr>
          <p:cNvPr id="14338" name="Picture 2" descr="http://www.mediawijzer.net/wp-content/uploads/trends_mediawijshei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45023"/>
            <a:ext cx="4067944" cy="27119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Stephann\Documents\My Dropbox\Research\SerenA\Presentations\asis&amp;t Min Madness\Unexpected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612541"/>
            <a:ext cx="2880320" cy="287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382519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2" y="981075"/>
            <a:ext cx="8568183" cy="647700"/>
          </a:xfrm>
        </p:spPr>
        <p:txBody>
          <a:bodyPr>
            <a:normAutofit/>
          </a:bodyPr>
          <a:lstStyle/>
          <a:p>
            <a:pPr eaLnBrk="1" hangingPunct="1"/>
            <a:r>
              <a:rPr lang="en-GB" altLang="en-US" sz="2600" dirty="0">
                <a:latin typeface="Arial" charset="0"/>
                <a:cs typeface="Arial" charset="0"/>
              </a:rPr>
              <a:t>Making mental space during research</a:t>
            </a:r>
          </a:p>
        </p:txBody>
      </p:sp>
      <p:sp>
        <p:nvSpPr>
          <p:cNvPr id="27651" name="Content Placeholder 2"/>
          <p:cNvSpPr>
            <a:spLocks noGrp="1"/>
          </p:cNvSpPr>
          <p:nvPr>
            <p:ph idx="1"/>
          </p:nvPr>
        </p:nvSpPr>
        <p:spPr>
          <a:xfrm>
            <a:off x="467544" y="1628800"/>
            <a:ext cx="8567737" cy="1584176"/>
          </a:xfrm>
        </p:spPr>
        <p:txBody>
          <a:bodyPr/>
          <a:lstStyle/>
          <a:p>
            <a:pPr marL="400050"/>
            <a:r>
              <a:rPr lang="en-GB" altLang="en-US" sz="2200" dirty="0">
                <a:latin typeface="Arial" charset="0"/>
                <a:cs typeface="Arial" charset="0"/>
              </a:rPr>
              <a:t>Regularly step back from your research questions and findings to facilitate incubation</a:t>
            </a:r>
          </a:p>
          <a:p>
            <a:pPr marL="400050"/>
            <a:r>
              <a:rPr lang="en-GB" altLang="en-US" sz="2200" dirty="0">
                <a:latin typeface="Arial" charset="0"/>
                <a:cs typeface="Arial" charset="0"/>
              </a:rPr>
              <a:t>Change activity</a:t>
            </a:r>
          </a:p>
          <a:p>
            <a:pPr marL="800100" lvl="1"/>
            <a:r>
              <a:rPr lang="en-GB" altLang="en-US" sz="2200" dirty="0">
                <a:latin typeface="Arial" charset="0"/>
                <a:cs typeface="Arial" charset="0"/>
              </a:rPr>
              <a:t>Go for a walk, practice yoga, meditate</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58</a:t>
            </a:fld>
            <a:endParaRPr lang="en-GB">
              <a:solidFill>
                <a:prstClr val="black">
                  <a:tint val="75000"/>
                </a:prstClr>
              </a:solidFill>
            </a:endParaRPr>
          </a:p>
        </p:txBody>
      </p:sp>
      <p:pic>
        <p:nvPicPr>
          <p:cNvPr id="13316" name="Picture 4" descr="https://pixabay.com/static/uploads/photo/2014/08/26/20/06/meditation-428382_640.jpg"/>
          <p:cNvPicPr>
            <a:picLocks noChangeAspect="1" noChangeArrowheads="1"/>
          </p:cNvPicPr>
          <p:nvPr/>
        </p:nvPicPr>
        <p:blipFill rotWithShape="1">
          <a:blip r:embed="rId2">
            <a:extLst>
              <a:ext uri="{28A0092B-C50C-407E-A947-70E740481C1C}">
                <a14:useLocalDpi xmlns:a14="http://schemas.microsoft.com/office/drawing/2010/main" val="0"/>
              </a:ext>
            </a:extLst>
          </a:blip>
          <a:srcRect l="15510"/>
          <a:stretch/>
        </p:blipFill>
        <p:spPr bwMode="auto">
          <a:xfrm>
            <a:off x="5349776" y="3356992"/>
            <a:ext cx="3794224" cy="29821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inteliment.com/wp-content/uploads/2014/06/Inteliment-Idea-Incub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6991"/>
            <a:ext cx="5364088" cy="29821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382519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3" presetID="1" presetClass="entr" presetSubtype="0" fill="hold" nodeType="with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2" y="981075"/>
            <a:ext cx="8568183" cy="647700"/>
          </a:xfrm>
        </p:spPr>
        <p:txBody>
          <a:bodyPr>
            <a:normAutofit/>
          </a:bodyPr>
          <a:lstStyle/>
          <a:p>
            <a:pPr eaLnBrk="1" hangingPunct="1"/>
            <a:r>
              <a:rPr lang="en-GB" altLang="en-US" sz="2600" dirty="0">
                <a:latin typeface="Arial" charset="0"/>
                <a:cs typeface="Arial" charset="0"/>
              </a:rPr>
              <a:t>Seizing research opportunities</a:t>
            </a:r>
          </a:p>
        </p:txBody>
      </p:sp>
      <p:sp>
        <p:nvSpPr>
          <p:cNvPr id="27651" name="Content Placeholder 2"/>
          <p:cNvSpPr>
            <a:spLocks noGrp="1"/>
          </p:cNvSpPr>
          <p:nvPr>
            <p:ph idx="1"/>
          </p:nvPr>
        </p:nvSpPr>
        <p:spPr>
          <a:xfrm>
            <a:off x="467544" y="1628800"/>
            <a:ext cx="8567737" cy="2952328"/>
          </a:xfrm>
        </p:spPr>
        <p:txBody>
          <a:bodyPr/>
          <a:lstStyle/>
          <a:p>
            <a:pPr marL="400050"/>
            <a:r>
              <a:rPr lang="en-GB" altLang="en-US" sz="2200" dirty="0">
                <a:latin typeface="Arial" charset="0"/>
                <a:cs typeface="Arial" charset="0"/>
              </a:rPr>
              <a:t>Perhaps you have access to a unique or difficult-to-access:</a:t>
            </a:r>
          </a:p>
          <a:p>
            <a:pPr marL="857250" lvl="1" indent="-342900"/>
            <a:r>
              <a:rPr lang="en-GB" altLang="en-US" sz="2200" dirty="0">
                <a:latin typeface="Arial" charset="0"/>
                <a:cs typeface="Arial" charset="0"/>
              </a:rPr>
              <a:t>Pool of research participants</a:t>
            </a:r>
          </a:p>
          <a:p>
            <a:pPr marL="857250" lvl="1" indent="-342900"/>
            <a:r>
              <a:rPr lang="en-GB" altLang="en-US" sz="2200" dirty="0">
                <a:latin typeface="Arial" charset="0"/>
                <a:cs typeface="Arial" charset="0"/>
              </a:rPr>
              <a:t>Dataset?</a:t>
            </a:r>
          </a:p>
          <a:p>
            <a:pPr marL="857250" lvl="1" indent="-342900"/>
            <a:r>
              <a:rPr lang="en-GB" altLang="en-US" sz="2200" dirty="0">
                <a:latin typeface="Arial" charset="0"/>
                <a:cs typeface="Arial" charset="0"/>
              </a:rPr>
              <a:t>Equipment?</a:t>
            </a:r>
          </a:p>
          <a:p>
            <a:pPr marL="857250" lvl="1" indent="-342900"/>
            <a:r>
              <a:rPr lang="en-GB" altLang="en-US" sz="2200" dirty="0">
                <a:latin typeface="Arial" charset="0"/>
                <a:cs typeface="Arial" charset="0"/>
              </a:rPr>
              <a:t>Take advantage!</a:t>
            </a:r>
          </a:p>
          <a:p>
            <a:pPr marL="400050"/>
            <a:r>
              <a:rPr lang="en-GB" altLang="en-US" sz="2200" dirty="0">
                <a:latin typeface="Arial" charset="0"/>
                <a:cs typeface="Arial" charset="0"/>
              </a:rPr>
              <a:t>Follow up on your unexpected or surprising findings</a:t>
            </a:r>
          </a:p>
          <a:p>
            <a:pPr marL="857250" lvl="1" indent="-342900"/>
            <a:r>
              <a:rPr lang="en-GB" altLang="en-US" sz="2200" dirty="0">
                <a:latin typeface="Arial" charset="0"/>
                <a:cs typeface="Arial" charset="0"/>
              </a:rPr>
              <a:t>When research gives you lemons, make lemonade!</a:t>
            </a:r>
          </a:p>
          <a:p>
            <a:pPr marL="914400" lvl="1" indent="-457200">
              <a:buFont typeface="+mj-lt"/>
              <a:buAutoNum type="arabicPeriod"/>
            </a:pPr>
            <a:endParaRPr lang="en-GB" altLang="en-US" sz="2200"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59</a:t>
            </a:fld>
            <a:endParaRPr lang="en-GB">
              <a:solidFill>
                <a:prstClr val="black">
                  <a:tint val="75000"/>
                </a:prstClr>
              </a:solidFill>
            </a:endParaRPr>
          </a:p>
        </p:txBody>
      </p:sp>
      <p:pic>
        <p:nvPicPr>
          <p:cNvPr id="12290" name="Picture 2" descr="https://c1.staticflickr.com/3/2896/13905181933_740fdfde4f_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5145" y="4716896"/>
            <a:ext cx="3340931" cy="214110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blog.kkbold.com/wp-content/uploads/2012/03/opportunity_oneway-KK-BLO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 y="4716896"/>
            <a:ext cx="2646726" cy="215174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79512" y="174522"/>
            <a:ext cx="2448272" cy="829518"/>
            <a:chOff x="179512" y="174522"/>
            <a:chExt cx="2448272" cy="829518"/>
          </a:xfrm>
        </p:grpSpPr>
        <p:sp>
          <p:nvSpPr>
            <p:cNvPr id="8" name="Rectangle 7"/>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p:nvPr/>
          </p:nvPicPr>
          <p:blipFill rotWithShape="1">
            <a:blip r:embed="rId4"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382519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par>
                                <p:cTn id="13" presetID="1" presetClass="entr" presetSubtype="0" fill="hold" grpId="0" nodeType="with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par>
                                <p:cTn id="15" presetID="1" presetClass="entr" presetSubtype="0" fill="hold" nodeType="withEffect">
                                  <p:stCondLst>
                                    <p:cond delay="0"/>
                                  </p:stCondLst>
                                  <p:childTnLst>
                                    <p:set>
                                      <p:cBhvr>
                                        <p:cTn id="16" dur="1" fill="hold">
                                          <p:stCondLst>
                                            <p:cond delay="0"/>
                                          </p:stCondLst>
                                        </p:cTn>
                                        <p:tgtEl>
                                          <p:spTgt spid="122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par>
                                <p:cTn id="21" presetID="1" presetClass="entr" presetSubtype="0" fill="hold" nodeType="withEffect">
                                  <p:stCondLst>
                                    <p:cond delay="0"/>
                                  </p:stCondLst>
                                  <p:childTnLst>
                                    <p:set>
                                      <p:cBhvr>
                                        <p:cTn id="22" dur="1" fill="hold">
                                          <p:stCondLst>
                                            <p:cond delay="0"/>
                                          </p:stCondLst>
                                        </p:cTn>
                                        <p:tgtEl>
                                          <p:spTgt spid="122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65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6" end="6"/>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Divergent and convergent thinking</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6</a:t>
            </a:fld>
            <a:endParaRPr lang="en-GB">
              <a:solidFill>
                <a:prstClr val="black">
                  <a:tint val="75000"/>
                </a:prstClr>
              </a:solidFill>
            </a:endParaRPr>
          </a:p>
        </p:txBody>
      </p:sp>
      <p:sp>
        <p:nvSpPr>
          <p:cNvPr id="5" name="TextBox 4"/>
          <p:cNvSpPr txBox="1"/>
          <p:nvPr/>
        </p:nvSpPr>
        <p:spPr>
          <a:xfrm>
            <a:off x="-4814" y="6497880"/>
            <a:ext cx="9148814" cy="369332"/>
          </a:xfrm>
          <a:prstGeom prst="rect">
            <a:avLst/>
          </a:prstGeom>
          <a:solidFill>
            <a:schemeClr val="bg1">
              <a:lumMod val="95000"/>
            </a:schemeClr>
          </a:solidFill>
        </p:spPr>
        <p:txBody>
          <a:bodyPr wrap="square" rtlCol="0">
            <a:spAutoFit/>
          </a:bodyPr>
          <a:lstStyle/>
          <a:p>
            <a:r>
              <a:rPr lang="en-GB" dirty="0">
                <a:latin typeface="Arial" panose="020B0604020202020204" pitchFamily="34" charset="0"/>
                <a:cs typeface="Arial" panose="020B0604020202020204" pitchFamily="34" charset="0"/>
              </a:rPr>
              <a:t>From Byron, K. (2009). The Creative Researcher.  </a:t>
            </a:r>
            <a:r>
              <a:rPr lang="en-GB" dirty="0">
                <a:latin typeface="Arial" panose="020B0604020202020204" pitchFamily="34" charset="0"/>
                <a:cs typeface="Arial" panose="020B0604020202020204" pitchFamily="34" charset="0"/>
                <a:hlinkClick r:id="rId2"/>
              </a:rPr>
              <a:t>www.vitae.ac.uk/researcherbooklets</a:t>
            </a:r>
            <a:r>
              <a:rPr lang="en-GB" dirty="0">
                <a:latin typeface="Arial" panose="020B0604020202020204" pitchFamily="34" charset="0"/>
                <a:cs typeface="Arial" panose="020B0604020202020204" pitchFamily="34" charset="0"/>
              </a:rPr>
              <a:t> </a:t>
            </a:r>
          </a:p>
        </p:txBody>
      </p:sp>
      <p:graphicFrame>
        <p:nvGraphicFramePr>
          <p:cNvPr id="4" name="Content Placeholder 3"/>
          <p:cNvGraphicFramePr>
            <a:graphicFrameLocks noGrp="1"/>
          </p:cNvGraphicFramePr>
          <p:nvPr>
            <p:ph idx="1"/>
          </p:nvPr>
        </p:nvGraphicFramePr>
        <p:xfrm>
          <a:off x="454793" y="3722446"/>
          <a:ext cx="8229600" cy="2133600"/>
        </p:xfrm>
        <a:graphic>
          <a:graphicData uri="http://schemas.openxmlformats.org/drawingml/2006/table">
            <a:tbl>
              <a:tblPr firstRow="1" bandRow="1">
                <a:tableStyleId>{073A0DAA-6AF3-43AB-8588-CEC1D06C72B9}</a:tableStyleId>
              </a:tblPr>
              <a:tblGrid>
                <a:gridCol w="3322712">
                  <a:extLst>
                    <a:ext uri="{9D8B030D-6E8A-4147-A177-3AD203B41FA5}">
                      <a16:colId xmlns:a16="http://schemas.microsoft.com/office/drawing/2014/main" val="20000"/>
                    </a:ext>
                  </a:extLst>
                </a:gridCol>
                <a:gridCol w="4906888">
                  <a:extLst>
                    <a:ext uri="{9D8B030D-6E8A-4147-A177-3AD203B41FA5}">
                      <a16:colId xmlns:a16="http://schemas.microsoft.com/office/drawing/2014/main" val="20001"/>
                    </a:ext>
                  </a:extLst>
                </a:gridCol>
              </a:tblGrid>
              <a:tr h="354712">
                <a:tc>
                  <a:txBody>
                    <a:bodyPr/>
                    <a:lstStyle/>
                    <a:p>
                      <a:r>
                        <a:rPr lang="en-GB" sz="2200" dirty="0">
                          <a:latin typeface="Arial" panose="020B0604020202020204" pitchFamily="34" charset="0"/>
                          <a:cs typeface="Arial" panose="020B0604020202020204" pitchFamily="34" charset="0"/>
                        </a:rPr>
                        <a:t>Divergent</a:t>
                      </a:r>
                      <a:r>
                        <a:rPr lang="en-GB" sz="2200" baseline="0" dirty="0">
                          <a:latin typeface="Arial" panose="020B0604020202020204" pitchFamily="34" charset="0"/>
                          <a:cs typeface="Arial" panose="020B0604020202020204" pitchFamily="34" charset="0"/>
                        </a:rPr>
                        <a:t> thinking</a:t>
                      </a:r>
                      <a:endParaRPr lang="en-GB" sz="2200" dirty="0">
                        <a:latin typeface="Arial" panose="020B0604020202020204" pitchFamily="34" charset="0"/>
                        <a:cs typeface="Arial" panose="020B0604020202020204" pitchFamily="34" charset="0"/>
                      </a:endParaRPr>
                    </a:p>
                  </a:txBody>
                  <a:tcPr/>
                </a:tc>
                <a:tc>
                  <a:txBody>
                    <a:bodyPr/>
                    <a:lstStyle/>
                    <a:p>
                      <a:r>
                        <a:rPr lang="en-GB" sz="2200" dirty="0">
                          <a:latin typeface="Arial" panose="020B0604020202020204" pitchFamily="34" charset="0"/>
                          <a:cs typeface="Arial" panose="020B0604020202020204" pitchFamily="34" charset="0"/>
                        </a:rPr>
                        <a:t>Convergent thinking</a:t>
                      </a:r>
                    </a:p>
                  </a:txBody>
                  <a:tcPr/>
                </a:tc>
                <a:extLst>
                  <a:ext uri="{0D108BD9-81ED-4DB2-BD59-A6C34878D82A}">
                    <a16:rowId xmlns:a16="http://schemas.microsoft.com/office/drawing/2014/main" val="10000"/>
                  </a:ext>
                </a:extLst>
              </a:tr>
              <a:tr h="370840">
                <a:tc>
                  <a:txBody>
                    <a:bodyPr/>
                    <a:lstStyle/>
                    <a:p>
                      <a:r>
                        <a:rPr lang="en-GB" sz="2200" dirty="0">
                          <a:latin typeface="Arial" panose="020B0604020202020204" pitchFamily="34" charset="0"/>
                          <a:cs typeface="Arial" panose="020B0604020202020204" pitchFamily="34" charset="0"/>
                        </a:rPr>
                        <a:t>Suspend judgement</a:t>
                      </a:r>
                    </a:p>
                  </a:txBody>
                  <a:tcPr/>
                </a:tc>
                <a:tc>
                  <a:txBody>
                    <a:bodyPr/>
                    <a:lstStyle/>
                    <a:p>
                      <a:r>
                        <a:rPr lang="en-GB" sz="2200" dirty="0">
                          <a:latin typeface="Arial" panose="020B0604020202020204" pitchFamily="34" charset="0"/>
                          <a:cs typeface="Arial" panose="020B0604020202020204" pitchFamily="34" charset="0"/>
                        </a:rPr>
                        <a:t>Cluster</a:t>
                      </a:r>
                      <a:r>
                        <a:rPr lang="en-GB" sz="2200" baseline="0" dirty="0">
                          <a:latin typeface="Arial" panose="020B0604020202020204" pitchFamily="34" charset="0"/>
                          <a:cs typeface="Arial" panose="020B0604020202020204" pitchFamily="34" charset="0"/>
                        </a:rPr>
                        <a:t> similar statements/ideas</a:t>
                      </a:r>
                      <a:endParaRPr lang="en-GB" sz="2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GB" sz="2200" dirty="0">
                          <a:latin typeface="Arial" panose="020B0604020202020204" pitchFamily="34" charset="0"/>
                          <a:cs typeface="Arial" panose="020B0604020202020204" pitchFamily="34" charset="0"/>
                        </a:rPr>
                        <a:t>Include the obvious</a:t>
                      </a:r>
                    </a:p>
                  </a:txBody>
                  <a:tcPr/>
                </a:tc>
                <a:tc>
                  <a:txBody>
                    <a:bodyPr/>
                    <a:lstStyle/>
                    <a:p>
                      <a:r>
                        <a:rPr lang="en-GB" sz="2200" dirty="0">
                          <a:latin typeface="Arial" panose="020B0604020202020204" pitchFamily="34" charset="0"/>
                          <a:cs typeface="Arial" panose="020B0604020202020204" pitchFamily="34" charset="0"/>
                        </a:rPr>
                        <a:t>Refine and</a:t>
                      </a:r>
                      <a:r>
                        <a:rPr lang="en-GB" sz="2200" baseline="0" dirty="0">
                          <a:latin typeface="Arial" panose="020B0604020202020204" pitchFamily="34" charset="0"/>
                          <a:cs typeface="Arial" panose="020B0604020202020204" pitchFamily="34" charset="0"/>
                        </a:rPr>
                        <a:t> combine statements/ideas</a:t>
                      </a:r>
                      <a:endParaRPr lang="en-GB" sz="2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GB" sz="2200" dirty="0">
                          <a:latin typeface="Arial" panose="020B0604020202020204" pitchFamily="34" charset="0"/>
                          <a:cs typeface="Arial" panose="020B0604020202020204" pitchFamily="34" charset="0"/>
                        </a:rPr>
                        <a:t>Go for quantity</a:t>
                      </a:r>
                    </a:p>
                  </a:txBody>
                  <a:tcPr/>
                </a:tc>
                <a:tc>
                  <a:txBody>
                    <a:bodyPr/>
                    <a:lstStyle/>
                    <a:p>
                      <a:r>
                        <a:rPr lang="en-GB" sz="2200" dirty="0">
                          <a:latin typeface="Arial" panose="020B0604020202020204" pitchFamily="34" charset="0"/>
                          <a:cs typeface="Arial" panose="020B0604020202020204" pitchFamily="34" charset="0"/>
                        </a:rPr>
                        <a:t>Be decisive</a:t>
                      </a:r>
                    </a:p>
                  </a:txBody>
                  <a:tcPr/>
                </a:tc>
                <a:extLst>
                  <a:ext uri="{0D108BD9-81ED-4DB2-BD59-A6C34878D82A}">
                    <a16:rowId xmlns:a16="http://schemas.microsoft.com/office/drawing/2014/main" val="10003"/>
                  </a:ext>
                </a:extLst>
              </a:tr>
              <a:tr h="370840">
                <a:tc>
                  <a:txBody>
                    <a:bodyPr/>
                    <a:lstStyle/>
                    <a:p>
                      <a:r>
                        <a:rPr lang="en-GB" sz="2200" dirty="0">
                          <a:latin typeface="Arial" panose="020B0604020202020204" pitchFamily="34" charset="0"/>
                          <a:cs typeface="Arial" panose="020B0604020202020204" pitchFamily="34" charset="0"/>
                        </a:rPr>
                        <a:t>Avoid</a:t>
                      </a:r>
                      <a:r>
                        <a:rPr lang="en-GB" sz="2200" baseline="0" dirty="0">
                          <a:latin typeface="Arial" panose="020B0604020202020204" pitchFamily="34" charset="0"/>
                          <a:cs typeface="Arial" panose="020B0604020202020204" pitchFamily="34" charset="0"/>
                        </a:rPr>
                        <a:t> editing</a:t>
                      </a:r>
                      <a:endParaRPr lang="en-GB" sz="2200" dirty="0">
                        <a:latin typeface="Arial" panose="020B0604020202020204" pitchFamily="34" charset="0"/>
                        <a:cs typeface="Arial" panose="020B0604020202020204" pitchFamily="34" charset="0"/>
                      </a:endParaRPr>
                    </a:p>
                  </a:txBody>
                  <a:tcPr/>
                </a:tc>
                <a:tc>
                  <a:txBody>
                    <a:bodyPr/>
                    <a:lstStyle/>
                    <a:p>
                      <a:endParaRPr lang="en-GB" sz="2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bl>
          </a:graphicData>
        </a:graphic>
      </p:graphicFrame>
      <p:grpSp>
        <p:nvGrpSpPr>
          <p:cNvPr id="20" name="Group 19"/>
          <p:cNvGrpSpPr/>
          <p:nvPr/>
        </p:nvGrpSpPr>
        <p:grpSpPr>
          <a:xfrm>
            <a:off x="1547664" y="1879561"/>
            <a:ext cx="5621953" cy="1457857"/>
            <a:chOff x="2460973" y="4761968"/>
            <a:chExt cx="5621953" cy="1457857"/>
          </a:xfrm>
        </p:grpSpPr>
        <p:cxnSp>
          <p:nvCxnSpPr>
            <p:cNvPr id="25" name="Straight Arrow Connector 24"/>
            <p:cNvCxnSpPr/>
            <p:nvPr/>
          </p:nvCxnSpPr>
          <p:spPr>
            <a:xfrm flipV="1">
              <a:off x="2798435" y="4801909"/>
              <a:ext cx="1687284" cy="65285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794360" y="5566966"/>
              <a:ext cx="1687284" cy="65285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852742" y="5554707"/>
              <a:ext cx="1687284" cy="65285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852742" y="4801909"/>
              <a:ext cx="1687284" cy="63303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90078" y="4801909"/>
              <a:ext cx="0" cy="141791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460973" y="4774494"/>
              <a:ext cx="1858422" cy="478363"/>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Diverge</a:t>
              </a:r>
            </a:p>
          </p:txBody>
        </p:sp>
        <p:sp>
          <p:nvSpPr>
            <p:cNvPr id="31" name="TextBox 30"/>
            <p:cNvSpPr txBox="1"/>
            <p:nvPr/>
          </p:nvSpPr>
          <p:spPr>
            <a:xfrm>
              <a:off x="5831553" y="4761968"/>
              <a:ext cx="2251373" cy="478363"/>
            </a:xfrm>
            <a:prstGeom prst="rect">
              <a:avLst/>
            </a:prstGeom>
            <a:noFill/>
          </p:spPr>
          <p:txBody>
            <a:bodyPr wrap="none" rtlCol="0">
              <a:spAutoFit/>
            </a:bodyPr>
            <a:lstStyle/>
            <a:p>
              <a:r>
                <a:rPr lang="en-GB" b="1" dirty="0">
                  <a:latin typeface="Arial" panose="020B0604020202020204" pitchFamily="34" charset="0"/>
                  <a:cs typeface="Arial" panose="020B0604020202020204" pitchFamily="34" charset="0"/>
                </a:rPr>
                <a:t>Converge</a:t>
              </a:r>
            </a:p>
          </p:txBody>
        </p:sp>
        <p:sp>
          <p:nvSpPr>
            <p:cNvPr id="32" name="TextBox 31"/>
            <p:cNvSpPr txBox="1"/>
            <p:nvPr/>
          </p:nvSpPr>
          <p:spPr>
            <a:xfrm>
              <a:off x="3529471" y="5157673"/>
              <a:ext cx="1055097" cy="707886"/>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Create</a:t>
              </a:r>
            </a:p>
            <a:p>
              <a:r>
                <a:rPr lang="en-GB" sz="2000" dirty="0">
                  <a:latin typeface="Arial" panose="020B0604020202020204" pitchFamily="34" charset="0"/>
                  <a:cs typeface="Arial" panose="020B0604020202020204" pitchFamily="34" charset="0"/>
                </a:rPr>
                <a:t>choices</a:t>
              </a:r>
            </a:p>
          </p:txBody>
        </p:sp>
        <p:sp>
          <p:nvSpPr>
            <p:cNvPr id="33" name="TextBox 32"/>
            <p:cNvSpPr txBox="1"/>
            <p:nvPr/>
          </p:nvSpPr>
          <p:spPr>
            <a:xfrm>
              <a:off x="4725545" y="5156924"/>
              <a:ext cx="1055097" cy="707886"/>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Make</a:t>
              </a:r>
            </a:p>
            <a:p>
              <a:r>
                <a:rPr lang="en-GB" sz="2000" dirty="0">
                  <a:latin typeface="Arial" panose="020B0604020202020204" pitchFamily="34" charset="0"/>
                  <a:cs typeface="Arial" panose="020B0604020202020204" pitchFamily="34" charset="0"/>
                </a:rPr>
                <a:t>choices</a:t>
              </a:r>
            </a:p>
          </p:txBody>
        </p:sp>
      </p:grpSp>
      <p:grpSp>
        <p:nvGrpSpPr>
          <p:cNvPr id="16" name="Group 15"/>
          <p:cNvGrpSpPr/>
          <p:nvPr/>
        </p:nvGrpSpPr>
        <p:grpSpPr>
          <a:xfrm>
            <a:off x="179512" y="174522"/>
            <a:ext cx="2448272" cy="829518"/>
            <a:chOff x="179512" y="174522"/>
            <a:chExt cx="2448272" cy="829518"/>
          </a:xfrm>
        </p:grpSpPr>
        <p:sp>
          <p:nvSpPr>
            <p:cNvPr id="17" name="Rectangle 16"/>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5689393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395536" y="1268760"/>
            <a:ext cx="8604448" cy="5069393"/>
          </a:xfrm>
        </p:spPr>
        <p:txBody>
          <a:bodyPr/>
          <a:lstStyle/>
          <a:p>
            <a:r>
              <a:rPr lang="en-GB" sz="2200" b="1" dirty="0"/>
              <a:t>Pair up with someone </a:t>
            </a:r>
            <a:r>
              <a:rPr lang="en-GB" sz="2200" dirty="0"/>
              <a:t>nearby (e.g. on the same row) you have not spoken to before and </a:t>
            </a:r>
            <a:r>
              <a:rPr lang="en-GB" sz="2200" b="1" dirty="0"/>
              <a:t>discuss one of your favourite research questions</a:t>
            </a:r>
            <a:r>
              <a:rPr lang="en-GB" sz="2200" dirty="0"/>
              <a:t> with them.</a:t>
            </a:r>
          </a:p>
          <a:p>
            <a:r>
              <a:rPr lang="en-GB" sz="2200" dirty="0"/>
              <a:t>Ask them to provide a </a:t>
            </a:r>
            <a:r>
              <a:rPr lang="en-GB" sz="2200" b="1" dirty="0"/>
              <a:t>new perspective</a:t>
            </a:r>
            <a:r>
              <a:rPr lang="en-GB" sz="2200" dirty="0"/>
              <a:t> or suggest a new 'twist' on your question. </a:t>
            </a:r>
          </a:p>
          <a:p>
            <a:endParaRPr lang="en-GB" altLang="en-US" sz="2200" dirty="0">
              <a:latin typeface="Arial" charset="0"/>
              <a:cs typeface="Arial" charset="0"/>
            </a:endParaRPr>
          </a:p>
          <a:p>
            <a:endParaRPr lang="en-GB" altLang="en-US" sz="2200" dirty="0">
              <a:latin typeface="Arial" charset="0"/>
              <a:cs typeface="Arial" charset="0"/>
            </a:endParaRPr>
          </a:p>
          <a:p>
            <a:endParaRPr lang="en-GB" altLang="en-US" sz="2200" dirty="0">
              <a:latin typeface="Arial" charset="0"/>
              <a:cs typeface="Arial" charset="0"/>
            </a:endParaRPr>
          </a:p>
          <a:p>
            <a:pPr marL="0" indent="0">
              <a:buNone/>
            </a:pPr>
            <a:endParaRPr lang="en-GB" altLang="en-US" sz="2200" dirty="0">
              <a:latin typeface="Arial" charset="0"/>
              <a:cs typeface="Arial" charset="0"/>
            </a:endParaRPr>
          </a:p>
          <a:p>
            <a:r>
              <a:rPr lang="en-GB" sz="2200" b="1" dirty="0"/>
              <a:t>After the session: </a:t>
            </a:r>
            <a:r>
              <a:rPr lang="en-GB" sz="2200" dirty="0"/>
              <a:t>Discuss your favourite research question(s) </a:t>
            </a:r>
            <a:r>
              <a:rPr lang="en-GB" sz="2200" b="1" dirty="0"/>
              <a:t>in a group </a:t>
            </a:r>
            <a:r>
              <a:rPr lang="en-GB" sz="2200" dirty="0"/>
              <a:t>of 2 or 3 your peers, again asking them to suggest a new perspective or 'twist' on your question.</a:t>
            </a:r>
          </a:p>
          <a:p>
            <a:endParaRPr lang="en-GB" altLang="en-US" sz="2200"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60</a:t>
            </a:fld>
            <a:endParaRPr lang="en-GB">
              <a:solidFill>
                <a:prstClr val="black">
                  <a:tint val="75000"/>
                </a:prstClr>
              </a:solidFill>
            </a:endParaRPr>
          </a:p>
        </p:txBody>
      </p:sp>
      <p:grpSp>
        <p:nvGrpSpPr>
          <p:cNvPr id="8" name="Group 7"/>
          <p:cNvGrpSpPr/>
          <p:nvPr/>
        </p:nvGrpSpPr>
        <p:grpSpPr>
          <a:xfrm>
            <a:off x="179512" y="174522"/>
            <a:ext cx="2448272" cy="829518"/>
            <a:chOff x="179512" y="174522"/>
            <a:chExt cx="2448272" cy="829518"/>
          </a:xfrm>
        </p:grpSpPr>
        <p:sp>
          <p:nvSpPr>
            <p:cNvPr id="9" name="Rectangle 8"/>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
        <p:nvSpPr>
          <p:cNvPr id="8194" name="Title 1"/>
          <p:cNvSpPr>
            <a:spLocks noGrp="1"/>
          </p:cNvSpPr>
          <p:nvPr>
            <p:ph type="title"/>
          </p:nvPr>
        </p:nvSpPr>
        <p:spPr>
          <a:xfrm>
            <a:off x="2051720" y="305997"/>
            <a:ext cx="6479951" cy="647700"/>
          </a:xfrm>
        </p:spPr>
        <p:txBody>
          <a:bodyPr>
            <a:normAutofit/>
          </a:bodyPr>
          <a:lstStyle/>
          <a:p>
            <a:pPr eaLnBrk="1" hangingPunct="1"/>
            <a:r>
              <a:rPr lang="en-GB" altLang="en-US" sz="2600" dirty="0">
                <a:latin typeface="Arial" charset="0"/>
                <a:cs typeface="Arial" charset="0"/>
              </a:rPr>
              <a:t>Activity: Vary your routine</a:t>
            </a:r>
          </a:p>
        </p:txBody>
      </p:sp>
    </p:spTree>
    <p:extLst>
      <p:ext uri="{BB962C8B-B14F-4D97-AF65-F5344CB8AC3E}">
        <p14:creationId xmlns:p14="http://schemas.microsoft.com/office/powerpoint/2010/main" val="40208296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7544" y="867540"/>
            <a:ext cx="8229600" cy="647700"/>
          </a:xfrm>
        </p:spPr>
        <p:txBody>
          <a:bodyPr>
            <a:normAutofit/>
          </a:bodyPr>
          <a:lstStyle/>
          <a:p>
            <a:pPr eaLnBrk="1" hangingPunct="1"/>
            <a:r>
              <a:rPr lang="en-GB" altLang="en-US" sz="2600" dirty="0">
                <a:latin typeface="Arial" charset="0"/>
                <a:cs typeface="Arial" charset="0"/>
              </a:rPr>
              <a:t>Reading and resources</a:t>
            </a:r>
          </a:p>
        </p:txBody>
      </p:sp>
      <p:sp>
        <p:nvSpPr>
          <p:cNvPr id="27651" name="Content Placeholder 2"/>
          <p:cNvSpPr>
            <a:spLocks noGrp="1"/>
          </p:cNvSpPr>
          <p:nvPr>
            <p:ph idx="1"/>
          </p:nvPr>
        </p:nvSpPr>
        <p:spPr>
          <a:xfrm>
            <a:off x="446856" y="1473386"/>
            <a:ext cx="8567737" cy="5229200"/>
          </a:xfrm>
        </p:spPr>
        <p:txBody>
          <a:bodyPr/>
          <a:lstStyle/>
          <a:p>
            <a:r>
              <a:rPr lang="en-GB" altLang="en-US" sz="1800" dirty="0">
                <a:latin typeface="Arial" charset="0"/>
                <a:cs typeface="Arial" charset="0"/>
              </a:rPr>
              <a:t>Essential:</a:t>
            </a:r>
          </a:p>
          <a:p>
            <a:pPr lvl="1"/>
            <a:r>
              <a:rPr lang="en-GB" sz="1800" dirty="0"/>
              <a:t>Byron, K. (2009). The Creative Researcher. </a:t>
            </a:r>
            <a:r>
              <a:rPr lang="en-GB" sz="1800" i="1" dirty="0"/>
              <a:t>On Moodle</a:t>
            </a:r>
            <a:r>
              <a:rPr lang="en-GB" sz="1800" i="1" dirty="0" smtClean="0"/>
              <a:t>.</a:t>
            </a:r>
            <a:r>
              <a:rPr lang="en-GB" sz="1800" dirty="0" smtClean="0"/>
              <a:t>  </a:t>
            </a:r>
          </a:p>
          <a:p>
            <a:pPr lvl="1"/>
            <a:r>
              <a:rPr lang="en-GB" sz="1800" dirty="0" smtClean="0"/>
              <a:t>Creswell</a:t>
            </a:r>
            <a:r>
              <a:rPr lang="en-GB" sz="1800" dirty="0"/>
              <a:t>, J.W. (2014). </a:t>
            </a:r>
            <a:r>
              <a:rPr lang="en-GB" sz="1800" i="1" dirty="0"/>
              <a:t>Research Questions and Hypotheses</a:t>
            </a:r>
            <a:r>
              <a:rPr lang="en-GB" sz="1800" dirty="0"/>
              <a:t>. In Research Design: Qualitative, Quantitative and Mixed Method Approaches. Thousand Oaks, CA: SAGE Publications. </a:t>
            </a:r>
            <a:r>
              <a:rPr lang="en-GB" sz="1800" i="1" dirty="0"/>
              <a:t>On Moodle.</a:t>
            </a:r>
          </a:p>
          <a:p>
            <a:r>
              <a:rPr lang="en-GB" altLang="en-US" sz="1800" dirty="0">
                <a:latin typeface="Arial" charset="0"/>
                <a:cs typeface="Arial" charset="0"/>
              </a:rPr>
              <a:t>Recommended:</a:t>
            </a:r>
          </a:p>
          <a:p>
            <a:pPr lvl="1"/>
            <a:r>
              <a:rPr lang="en-GB" sz="1800" dirty="0"/>
              <a:t>Dawson, C. (2015). Projects in Computing and Information Systems (3</a:t>
            </a:r>
            <a:r>
              <a:rPr lang="en-GB" sz="1800" baseline="30000" dirty="0"/>
              <a:t>rd</a:t>
            </a:r>
            <a:r>
              <a:rPr lang="en-GB" sz="1800" dirty="0"/>
              <a:t> Ed). Chapter 2: Research. </a:t>
            </a:r>
            <a:r>
              <a:rPr lang="en-GB" sz="1800" i="1" dirty="0"/>
              <a:t>2</a:t>
            </a:r>
            <a:r>
              <a:rPr lang="en-GB" sz="1800" i="1" baseline="30000" dirty="0"/>
              <a:t>nd</a:t>
            </a:r>
            <a:r>
              <a:rPr lang="en-GB" sz="1800" i="1" dirty="0"/>
              <a:t> Ed. is fine too.</a:t>
            </a:r>
          </a:p>
          <a:p>
            <a:pPr lvl="1"/>
            <a:r>
              <a:rPr lang="en-GB" sz="1800" dirty="0" err="1"/>
              <a:t>Loehle</a:t>
            </a:r>
            <a:r>
              <a:rPr lang="en-GB" sz="1800" dirty="0"/>
              <a:t>, C. (1990). A Guide to Increased Creativity in Research: Inspiration or Perspiration? Bioscience 40(2), 123-129.</a:t>
            </a:r>
          </a:p>
          <a:p>
            <a:pPr lvl="1"/>
            <a:r>
              <a:rPr lang="en-GB" sz="1800" dirty="0"/>
              <a:t>Makri, </a:t>
            </a:r>
            <a:r>
              <a:rPr lang="en-GB" sz="1800" dirty="0" smtClean="0"/>
              <a:t>S. </a:t>
            </a:r>
            <a:r>
              <a:rPr lang="en-GB" sz="1800" dirty="0"/>
              <a:t>et al. (2014). Making my Own Luck: Serendipity Strategies and how to Support them in Digital Information Environments. JASIST 65(11), 2179-2194.</a:t>
            </a:r>
          </a:p>
          <a:p>
            <a:pPr lvl="1"/>
            <a:r>
              <a:rPr lang="en-GB" sz="1800" dirty="0" err="1"/>
              <a:t>Mycoted</a:t>
            </a:r>
            <a:r>
              <a:rPr lang="en-GB" sz="1800" dirty="0"/>
              <a:t> (2011). Creativity and Innovation Techniques – an A-Z. </a:t>
            </a:r>
            <a:r>
              <a:rPr lang="en-GB" sz="1800" dirty="0">
                <a:hlinkClick r:id="rId2"/>
              </a:rPr>
              <a:t>www.mycoted.com/Category:Creativity_Techniques</a:t>
            </a:r>
            <a:endParaRPr lang="en-GB" sz="1800" i="1" dirty="0"/>
          </a:p>
          <a:p>
            <a:pPr lvl="1"/>
            <a:r>
              <a:rPr lang="en-GB" sz="1800" dirty="0"/>
              <a:t>Oates, B. (2006). Researching Information Systems and Computing (2</a:t>
            </a:r>
            <a:r>
              <a:rPr lang="en-GB" sz="1800" baseline="30000" dirty="0"/>
              <a:t>nd</a:t>
            </a:r>
            <a:r>
              <a:rPr lang="en-GB" sz="1800" dirty="0"/>
              <a:t> Ed.). Chapter 8: Design and Creation.</a:t>
            </a:r>
          </a:p>
          <a:p>
            <a:pPr lvl="1"/>
            <a:endParaRPr lang="en-GB" altLang="en-US" b="1" dirty="0">
              <a:latin typeface="Arial" charset="0"/>
              <a:cs typeface="Arial" charset="0"/>
            </a:endParaRPr>
          </a:p>
          <a:p>
            <a:pPr lvl="1"/>
            <a:endParaRPr lang="en-GB" altLang="en-US" dirty="0">
              <a:latin typeface="Arial" charset="0"/>
              <a:cs typeface="Arial" charset="0"/>
            </a:endParaRP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61</a:t>
            </a:fld>
            <a:endParaRPr lang="en-GB" dirty="0">
              <a:solidFill>
                <a:prstClr val="black">
                  <a:tint val="75000"/>
                </a:prstClr>
              </a:solidFill>
            </a:endParaRPr>
          </a:p>
        </p:txBody>
      </p:sp>
      <p:grpSp>
        <p:nvGrpSpPr>
          <p:cNvPr id="5" name="Group 4"/>
          <p:cNvGrpSpPr/>
          <p:nvPr/>
        </p:nvGrpSpPr>
        <p:grpSpPr>
          <a:xfrm>
            <a:off x="179512" y="174522"/>
            <a:ext cx="2448272" cy="829518"/>
            <a:chOff x="179512" y="174522"/>
            <a:chExt cx="2448272" cy="829518"/>
          </a:xfrm>
        </p:grpSpPr>
        <p:sp>
          <p:nvSpPr>
            <p:cNvPr id="6" name="Rectangle 5"/>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2159281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3850" y="188913"/>
            <a:ext cx="8424863" cy="1223962"/>
          </a:xfrm>
          <a:prstGeom prst="rect">
            <a:avLst/>
          </a:prstGeom>
        </p:spPr>
        <p:txBody>
          <a:bodyPr/>
          <a:lstStyle>
            <a:lvl1pPr algn="l" rtl="0" eaLnBrk="1" fontAlgn="base" hangingPunct="1">
              <a:spcBef>
                <a:spcPct val="0"/>
              </a:spcBef>
              <a:spcAft>
                <a:spcPct val="0"/>
              </a:spcAft>
              <a:defRPr sz="2800" b="1" i="0">
                <a:solidFill>
                  <a:schemeClr val="tx1"/>
                </a:solidFill>
                <a:latin typeface="Arial" charset="0"/>
                <a:ea typeface="Arial" charset="0"/>
                <a:cs typeface="Arial" charset="0"/>
              </a:defRPr>
            </a:lvl1pPr>
            <a:lvl2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2pPr>
            <a:lvl3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3pPr>
            <a:lvl4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4pPr>
            <a:lvl5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2200" b="1">
                <a:solidFill>
                  <a:schemeClr val="tx2"/>
                </a:solidFill>
                <a:latin typeface="Arial" pitchFamily="-110" charset="0"/>
              </a:defRPr>
            </a:lvl6pPr>
            <a:lvl7pPr marL="914400" algn="l" rtl="0" eaLnBrk="1" fontAlgn="base" hangingPunct="1">
              <a:spcBef>
                <a:spcPct val="0"/>
              </a:spcBef>
              <a:spcAft>
                <a:spcPct val="0"/>
              </a:spcAft>
              <a:defRPr sz="2200" b="1">
                <a:solidFill>
                  <a:schemeClr val="tx2"/>
                </a:solidFill>
                <a:latin typeface="Arial" pitchFamily="-110" charset="0"/>
              </a:defRPr>
            </a:lvl7pPr>
            <a:lvl8pPr marL="1371600" algn="l" rtl="0" eaLnBrk="1" fontAlgn="base" hangingPunct="1">
              <a:spcBef>
                <a:spcPct val="0"/>
              </a:spcBef>
              <a:spcAft>
                <a:spcPct val="0"/>
              </a:spcAft>
              <a:defRPr sz="2200" b="1">
                <a:solidFill>
                  <a:schemeClr val="tx2"/>
                </a:solidFill>
                <a:latin typeface="Arial" pitchFamily="-110" charset="0"/>
              </a:defRPr>
            </a:lvl8pPr>
            <a:lvl9pPr marL="1828800" algn="l" rtl="0" eaLnBrk="1" fontAlgn="base" hangingPunct="1">
              <a:spcBef>
                <a:spcPct val="0"/>
              </a:spcBef>
              <a:spcAft>
                <a:spcPct val="0"/>
              </a:spcAft>
              <a:defRPr sz="2200" b="1">
                <a:solidFill>
                  <a:schemeClr val="tx2"/>
                </a:solidFill>
                <a:latin typeface="Arial" pitchFamily="-110" charset="0"/>
              </a:defRPr>
            </a:lvl9pPr>
          </a:lstStyle>
          <a:p>
            <a:pPr>
              <a:defRPr/>
            </a:pPr>
            <a:r>
              <a:rPr lang="en-GB" altLang="en-US" sz="3600" kern="0" dirty="0">
                <a:solidFill>
                  <a:schemeClr val="bg1"/>
                </a:solidFill>
              </a:rPr>
              <a:t>More questions?</a:t>
            </a:r>
            <a:endParaRPr lang="en-US" sz="3600" kern="0" dirty="0">
              <a:solidFill>
                <a:schemeClr val="bg1"/>
              </a:solidFill>
            </a:endParaRPr>
          </a:p>
        </p:txBody>
      </p:sp>
      <p:sp>
        <p:nvSpPr>
          <p:cNvPr id="6" name="Title 1"/>
          <p:cNvSpPr txBox="1">
            <a:spLocks/>
          </p:cNvSpPr>
          <p:nvPr/>
        </p:nvSpPr>
        <p:spPr>
          <a:xfrm>
            <a:off x="306388" y="1160463"/>
            <a:ext cx="8785225" cy="504825"/>
          </a:xfrm>
          <a:prstGeom prst="rect">
            <a:avLst/>
          </a:prstGeom>
        </p:spPr>
        <p:txBody>
          <a:bodyPr/>
          <a:lstStyle>
            <a:lvl1pPr algn="l" rtl="0" eaLnBrk="1" fontAlgn="base" hangingPunct="1">
              <a:spcBef>
                <a:spcPct val="0"/>
              </a:spcBef>
              <a:spcAft>
                <a:spcPct val="0"/>
              </a:spcAft>
              <a:defRPr sz="2800" b="1" i="0">
                <a:solidFill>
                  <a:schemeClr val="tx1"/>
                </a:solidFill>
                <a:latin typeface="Arial" charset="0"/>
                <a:ea typeface="Arial" charset="0"/>
                <a:cs typeface="Arial" charset="0"/>
              </a:defRPr>
            </a:lvl1pPr>
            <a:lvl2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2pPr>
            <a:lvl3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3pPr>
            <a:lvl4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4pPr>
            <a:lvl5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2200" b="1">
                <a:solidFill>
                  <a:schemeClr val="tx2"/>
                </a:solidFill>
                <a:latin typeface="Arial" pitchFamily="-110" charset="0"/>
              </a:defRPr>
            </a:lvl6pPr>
            <a:lvl7pPr marL="914400" algn="l" rtl="0" eaLnBrk="1" fontAlgn="base" hangingPunct="1">
              <a:spcBef>
                <a:spcPct val="0"/>
              </a:spcBef>
              <a:spcAft>
                <a:spcPct val="0"/>
              </a:spcAft>
              <a:defRPr sz="2200" b="1">
                <a:solidFill>
                  <a:schemeClr val="tx2"/>
                </a:solidFill>
                <a:latin typeface="Arial" pitchFamily="-110" charset="0"/>
              </a:defRPr>
            </a:lvl7pPr>
            <a:lvl8pPr marL="1371600" algn="l" rtl="0" eaLnBrk="1" fontAlgn="base" hangingPunct="1">
              <a:spcBef>
                <a:spcPct val="0"/>
              </a:spcBef>
              <a:spcAft>
                <a:spcPct val="0"/>
              </a:spcAft>
              <a:defRPr sz="2200" b="1">
                <a:solidFill>
                  <a:schemeClr val="tx2"/>
                </a:solidFill>
                <a:latin typeface="Arial" pitchFamily="-110" charset="0"/>
              </a:defRPr>
            </a:lvl8pPr>
            <a:lvl9pPr marL="1828800" algn="l" rtl="0" eaLnBrk="1" fontAlgn="base" hangingPunct="1">
              <a:spcBef>
                <a:spcPct val="0"/>
              </a:spcBef>
              <a:spcAft>
                <a:spcPct val="0"/>
              </a:spcAft>
              <a:defRPr sz="2200" b="1">
                <a:solidFill>
                  <a:schemeClr val="tx2"/>
                </a:solidFill>
                <a:latin typeface="Arial" pitchFamily="-110" charset="0"/>
              </a:defRPr>
            </a:lvl9pPr>
          </a:lstStyle>
          <a:p>
            <a:pPr>
              <a:defRPr/>
            </a:pPr>
            <a:r>
              <a:rPr lang="en-GB" altLang="en-US" b="0" kern="0" dirty="0">
                <a:solidFill>
                  <a:schemeClr val="bg1"/>
                </a:solidFill>
              </a:rPr>
              <a:t>Please also ask questions in Moodle Discussion forum</a:t>
            </a:r>
          </a:p>
        </p:txBody>
      </p:sp>
    </p:spTree>
    <p:extLst>
      <p:ext uri="{BB962C8B-B14F-4D97-AF65-F5344CB8AC3E}">
        <p14:creationId xmlns:p14="http://schemas.microsoft.com/office/powerpoint/2010/main" val="25780327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3850" y="188913"/>
            <a:ext cx="8424863" cy="1223962"/>
          </a:xfrm>
          <a:prstGeom prst="rect">
            <a:avLst/>
          </a:prstGeom>
        </p:spPr>
        <p:txBody>
          <a:bodyPr/>
          <a:lstStyle>
            <a:lvl1pPr algn="l" rtl="0" eaLnBrk="1" fontAlgn="base" hangingPunct="1">
              <a:spcBef>
                <a:spcPct val="0"/>
              </a:spcBef>
              <a:spcAft>
                <a:spcPct val="0"/>
              </a:spcAft>
              <a:defRPr sz="2800" b="1" i="0">
                <a:solidFill>
                  <a:schemeClr val="tx1"/>
                </a:solidFill>
                <a:latin typeface="Arial" charset="0"/>
                <a:ea typeface="Arial" charset="0"/>
                <a:cs typeface="Arial" charset="0"/>
              </a:defRPr>
            </a:lvl1pPr>
            <a:lvl2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2pPr>
            <a:lvl3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3pPr>
            <a:lvl4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4pPr>
            <a:lvl5pPr algn="l" rtl="0" eaLnBrk="1" fontAlgn="base" hangingPunct="1">
              <a:spcBef>
                <a:spcPct val="0"/>
              </a:spcBef>
              <a:spcAft>
                <a:spcPct val="0"/>
              </a:spcAft>
              <a:defRPr sz="2800" b="1">
                <a:solidFill>
                  <a:schemeClr val="tx1"/>
                </a:solidFill>
                <a:latin typeface="Arial" pitchFamily="-110"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2200" b="1">
                <a:solidFill>
                  <a:schemeClr val="tx2"/>
                </a:solidFill>
                <a:latin typeface="Arial" pitchFamily="-110" charset="0"/>
              </a:defRPr>
            </a:lvl6pPr>
            <a:lvl7pPr marL="914400" algn="l" rtl="0" eaLnBrk="1" fontAlgn="base" hangingPunct="1">
              <a:spcBef>
                <a:spcPct val="0"/>
              </a:spcBef>
              <a:spcAft>
                <a:spcPct val="0"/>
              </a:spcAft>
              <a:defRPr sz="2200" b="1">
                <a:solidFill>
                  <a:schemeClr val="tx2"/>
                </a:solidFill>
                <a:latin typeface="Arial" pitchFamily="-110" charset="0"/>
              </a:defRPr>
            </a:lvl7pPr>
            <a:lvl8pPr marL="1371600" algn="l" rtl="0" eaLnBrk="1" fontAlgn="base" hangingPunct="1">
              <a:spcBef>
                <a:spcPct val="0"/>
              </a:spcBef>
              <a:spcAft>
                <a:spcPct val="0"/>
              </a:spcAft>
              <a:defRPr sz="2200" b="1">
                <a:solidFill>
                  <a:schemeClr val="tx2"/>
                </a:solidFill>
                <a:latin typeface="Arial" pitchFamily="-110" charset="0"/>
              </a:defRPr>
            </a:lvl8pPr>
            <a:lvl9pPr marL="1828800" algn="l" rtl="0" eaLnBrk="1" fontAlgn="base" hangingPunct="1">
              <a:spcBef>
                <a:spcPct val="0"/>
              </a:spcBef>
              <a:spcAft>
                <a:spcPct val="0"/>
              </a:spcAft>
              <a:defRPr sz="2200" b="1">
                <a:solidFill>
                  <a:schemeClr val="tx2"/>
                </a:solidFill>
                <a:latin typeface="Arial" pitchFamily="-110" charset="0"/>
              </a:defRPr>
            </a:lvl9pPr>
          </a:lstStyle>
          <a:p>
            <a:pPr>
              <a:defRPr/>
            </a:pPr>
            <a:r>
              <a:rPr lang="en-GB" altLang="en-US" sz="3600" kern="0" dirty="0">
                <a:solidFill>
                  <a:schemeClr val="bg1"/>
                </a:solidFill>
              </a:rPr>
              <a:t>Can you think creatively?</a:t>
            </a:r>
            <a:endParaRPr lang="en-US" sz="3600" kern="0" dirty="0">
              <a:solidFill>
                <a:schemeClr val="bg1"/>
              </a:solidFill>
            </a:endParaRPr>
          </a:p>
        </p:txBody>
      </p:sp>
      <p:sp>
        <p:nvSpPr>
          <p:cNvPr id="5" name="Content Placeholder 2"/>
          <p:cNvSpPr txBox="1">
            <a:spLocks/>
          </p:cNvSpPr>
          <p:nvPr/>
        </p:nvSpPr>
        <p:spPr bwMode="auto">
          <a:xfrm>
            <a:off x="0" y="1052736"/>
            <a:ext cx="9118773"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ct val="20000"/>
              </a:spcBef>
              <a:spcAft>
                <a:spcPct val="0"/>
              </a:spcAft>
              <a:buFont typeface="Arial" charset="0"/>
              <a:buNone/>
              <a:defRPr sz="2800" kern="1200">
                <a:solidFill>
                  <a:schemeClr val="tx1"/>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00050"/>
            <a:r>
              <a:rPr lang="en-GB" altLang="en-US" sz="2600" dirty="0">
                <a:solidFill>
                  <a:schemeClr val="bg1"/>
                </a:solidFill>
                <a:latin typeface="Arial" charset="0"/>
                <a:cs typeface="Arial" charset="0"/>
              </a:rPr>
              <a:t>Example: ECNALG  [2 words] </a:t>
            </a:r>
          </a:p>
          <a:p>
            <a:pPr marL="400050"/>
            <a:r>
              <a:rPr lang="en-GB" altLang="en-US" sz="2600" dirty="0">
                <a:solidFill>
                  <a:schemeClr val="bg1"/>
                </a:solidFill>
                <a:latin typeface="Arial" charset="0"/>
                <a:cs typeface="Arial" charset="0"/>
              </a:rPr>
              <a:t>Answer: Backward glance</a:t>
            </a:r>
          </a:p>
          <a:p>
            <a:pPr marL="400050"/>
            <a:endParaRPr lang="en-GB" altLang="en-US" sz="2600" dirty="0">
              <a:solidFill>
                <a:schemeClr val="bg1"/>
              </a:solidFill>
              <a:latin typeface="Arial" charset="0"/>
              <a:cs typeface="Arial" charset="0"/>
            </a:endParaRPr>
          </a:p>
          <a:p>
            <a:pPr marL="400050"/>
            <a:r>
              <a:rPr lang="en-GB" altLang="en-US" sz="2600" dirty="0">
                <a:solidFill>
                  <a:schemeClr val="bg1"/>
                </a:solidFill>
                <a:latin typeface="Arial" charset="0"/>
                <a:cs typeface="Arial" charset="0"/>
              </a:rPr>
              <a:t>BAKED  [2 words]	</a:t>
            </a:r>
          </a:p>
          <a:p>
            <a:pPr marL="400050"/>
            <a:r>
              <a:rPr lang="en-GB" altLang="en-US" sz="2600" dirty="0">
                <a:solidFill>
                  <a:schemeClr val="bg1"/>
                </a:solidFill>
                <a:latin typeface="Arial" charset="0"/>
                <a:cs typeface="Arial" charset="0"/>
              </a:rPr>
              <a:t>|R|E|A|D|I|N|G|  [4 words]</a:t>
            </a:r>
          </a:p>
          <a:p>
            <a:pPr marL="400050"/>
            <a:r>
              <a:rPr lang="en-GB" altLang="en-US" sz="2600" dirty="0">
                <a:solidFill>
                  <a:schemeClr val="bg1"/>
                </a:solidFill>
                <a:latin typeface="Arial" charset="0"/>
                <a:cs typeface="Arial" charset="0"/>
              </a:rPr>
              <a:t>CI   II  [4 words]	</a:t>
            </a:r>
          </a:p>
          <a:p>
            <a:pPr marL="400050"/>
            <a:endParaRPr lang="en-GB" altLang="en-US" sz="2600" dirty="0">
              <a:solidFill>
                <a:schemeClr val="bg1"/>
              </a:solidFill>
              <a:latin typeface="Arial" charset="0"/>
              <a:cs typeface="Arial" charset="0"/>
            </a:endParaRPr>
          </a:p>
          <a:p>
            <a:pPr marL="400050"/>
            <a:r>
              <a:rPr lang="en-GB" altLang="en-US" dirty="0">
                <a:solidFill>
                  <a:schemeClr val="bg1"/>
                </a:solidFill>
                <a:latin typeface="Arial" charset="0"/>
                <a:cs typeface="Arial" charset="0"/>
              </a:rPr>
              <a:t>Their are four </a:t>
            </a:r>
            <a:r>
              <a:rPr lang="en-GB" altLang="en-US" dirty="0" err="1">
                <a:solidFill>
                  <a:schemeClr val="bg1"/>
                </a:solidFill>
                <a:latin typeface="Arial" charset="0"/>
                <a:cs typeface="Arial" charset="0"/>
              </a:rPr>
              <a:t>errers</a:t>
            </a:r>
            <a:r>
              <a:rPr lang="en-GB" altLang="en-US" dirty="0">
                <a:solidFill>
                  <a:schemeClr val="bg1"/>
                </a:solidFill>
                <a:latin typeface="Arial" charset="0"/>
                <a:cs typeface="Arial" charset="0"/>
              </a:rPr>
              <a:t> in these two sentences.                            Can you spot what they are and </a:t>
            </a:r>
            <a:r>
              <a:rPr lang="en-GB" altLang="en-US" dirty="0" err="1">
                <a:solidFill>
                  <a:schemeClr val="bg1"/>
                </a:solidFill>
                <a:latin typeface="Arial" charset="0"/>
                <a:cs typeface="Arial" charset="0"/>
              </a:rPr>
              <a:t>and</a:t>
            </a:r>
            <a:r>
              <a:rPr lang="en-GB" altLang="en-US" dirty="0">
                <a:solidFill>
                  <a:schemeClr val="bg1"/>
                </a:solidFill>
                <a:latin typeface="Arial" charset="0"/>
                <a:cs typeface="Arial" charset="0"/>
              </a:rPr>
              <a:t> write them down?</a:t>
            </a:r>
            <a:endParaRPr lang="en-GB" altLang="en-US" dirty="0">
              <a:latin typeface="Arial" charset="0"/>
              <a:cs typeface="Arial" charset="0"/>
            </a:endParaRPr>
          </a:p>
          <a:p>
            <a:pPr marL="400050"/>
            <a:r>
              <a:rPr lang="en-GB" altLang="en-US" dirty="0">
                <a:solidFill>
                  <a:schemeClr val="bg1"/>
                </a:solidFill>
                <a:latin typeface="Arial" charset="0"/>
                <a:cs typeface="Arial" charset="0"/>
              </a:rPr>
              <a:t>	</a:t>
            </a:r>
            <a:r>
              <a:rPr lang="en-GB" altLang="en-US" dirty="0">
                <a:latin typeface="Arial" charset="0"/>
                <a:cs typeface="Arial" charset="0"/>
              </a:rPr>
              <a:t>	 </a:t>
            </a:r>
            <a:endParaRPr lang="en-GB" altLang="en-US" dirty="0">
              <a:solidFill>
                <a:schemeClr val="bg1"/>
              </a:solidFill>
              <a:latin typeface="Arial" charset="0"/>
              <a:cs typeface="Arial" charset="0"/>
            </a:endParaRPr>
          </a:p>
        </p:txBody>
      </p:sp>
      <p:sp>
        <p:nvSpPr>
          <p:cNvPr id="7" name="TextBox 6"/>
          <p:cNvSpPr txBox="1"/>
          <p:nvPr/>
        </p:nvSpPr>
        <p:spPr>
          <a:xfrm>
            <a:off x="-4814" y="6497880"/>
            <a:ext cx="9148814" cy="369332"/>
          </a:xfrm>
          <a:prstGeom prst="rect">
            <a:avLst/>
          </a:prstGeom>
          <a:solidFill>
            <a:schemeClr val="bg1">
              <a:lumMod val="95000"/>
            </a:schemeClr>
          </a:solidFill>
        </p:spPr>
        <p:txBody>
          <a:bodyPr wrap="square" rtlCol="0">
            <a:spAutoFit/>
          </a:bodyPr>
          <a:lstStyle/>
          <a:p>
            <a:r>
              <a:rPr lang="en-GB" dirty="0">
                <a:latin typeface="Arial" panose="020B0604020202020204" pitchFamily="34" charset="0"/>
                <a:cs typeface="Arial" panose="020B0604020202020204" pitchFamily="34" charset="0"/>
              </a:rPr>
              <a:t>From Byron, K. (2009). The Creative Researcher.  </a:t>
            </a:r>
            <a:r>
              <a:rPr lang="en-GB" dirty="0">
                <a:latin typeface="Arial" panose="020B0604020202020204" pitchFamily="34" charset="0"/>
                <a:cs typeface="Arial" panose="020B0604020202020204" pitchFamily="34" charset="0"/>
                <a:hlinkClick r:id="rId3"/>
              </a:rPr>
              <a:t>www.vitae.ac.uk/researcherbooklets</a:t>
            </a:r>
            <a:r>
              <a:rPr lang="en-GB" dirty="0">
                <a:latin typeface="Arial" panose="020B0604020202020204" pitchFamily="34" charset="0"/>
                <a:cs typeface="Arial" panose="020B0604020202020204" pitchFamily="34" charset="0"/>
              </a:rPr>
              <a:t> </a:t>
            </a:r>
          </a:p>
        </p:txBody>
      </p:sp>
      <p:sp>
        <p:nvSpPr>
          <p:cNvPr id="9" name="Rectangle 8"/>
          <p:cNvSpPr/>
          <p:nvPr/>
        </p:nvSpPr>
        <p:spPr>
          <a:xfrm flipV="1">
            <a:off x="467544" y="2492896"/>
            <a:ext cx="11521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61796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bwMode="auto">
          <a:xfrm>
            <a:off x="467544" y="2060848"/>
            <a:ext cx="8568952"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sz="2000">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Arial" charset="0"/>
                <a:cs typeface="Arial" charset="0"/>
              </a:defRPr>
            </a:lvl4pPr>
            <a:lvl5pPr marL="2057400" indent="-228600" eaLnBrk="0" hangingPunct="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eaLnBrk="1" fontAlgn="base" hangingPunct="1">
              <a:spcAft>
                <a:spcPct val="0"/>
              </a:spcAft>
              <a:buFont typeface="Arial" charset="0"/>
              <a:buNone/>
            </a:pPr>
            <a:r>
              <a:rPr lang="en-GB" altLang="en-US" sz="2800" b="1" dirty="0">
                <a:solidFill>
                  <a:schemeClr val="bg1">
                    <a:lumMod val="75000"/>
                  </a:schemeClr>
                </a:solidFill>
              </a:rPr>
              <a:t>Introduction to creativity</a:t>
            </a:r>
          </a:p>
          <a:p>
            <a:pPr eaLnBrk="1" fontAlgn="base" hangingPunct="1">
              <a:spcAft>
                <a:spcPct val="0"/>
              </a:spcAft>
              <a:buNone/>
            </a:pPr>
            <a:r>
              <a:rPr lang="en-GB" altLang="en-US" sz="2800" b="1" dirty="0">
                <a:solidFill>
                  <a:schemeClr val="bg1"/>
                </a:solidFill>
              </a:rPr>
              <a:t>Creativity in the research process</a:t>
            </a:r>
          </a:p>
          <a:p>
            <a:pPr eaLnBrk="1" fontAlgn="base" hangingPunct="1">
              <a:spcAft>
                <a:spcPct val="0"/>
              </a:spcAft>
              <a:buNone/>
            </a:pPr>
            <a:r>
              <a:rPr lang="en-GB" altLang="en-US" sz="2800" b="1" dirty="0">
                <a:solidFill>
                  <a:schemeClr val="bg1">
                    <a:lumMod val="75000"/>
                  </a:schemeClr>
                </a:solidFill>
              </a:rPr>
              <a:t>Creativity techniques (applied to research)</a:t>
            </a:r>
          </a:p>
          <a:p>
            <a:pPr eaLnBrk="1" fontAlgn="base" hangingPunct="1">
              <a:spcAft>
                <a:spcPct val="0"/>
              </a:spcAft>
              <a:buNone/>
            </a:pPr>
            <a:r>
              <a:rPr lang="en-GB" altLang="en-US" sz="2800" b="1" dirty="0">
                <a:solidFill>
                  <a:schemeClr val="bg1">
                    <a:lumMod val="75000"/>
                  </a:schemeClr>
                </a:solidFill>
              </a:rPr>
              <a:t>Digital creativity support tools (for after session)</a:t>
            </a:r>
          </a:p>
          <a:p>
            <a:pPr eaLnBrk="1" fontAlgn="base" hangingPunct="1">
              <a:spcAft>
                <a:spcPct val="0"/>
              </a:spcAft>
              <a:buNone/>
            </a:pPr>
            <a:r>
              <a:rPr lang="en-GB" altLang="en-US" sz="2800" b="1" dirty="0">
                <a:solidFill>
                  <a:schemeClr val="bg1">
                    <a:lumMod val="75000"/>
                  </a:schemeClr>
                </a:solidFill>
              </a:rPr>
              <a:t>Creativity strategies</a:t>
            </a:r>
          </a:p>
          <a:p>
            <a:pPr eaLnBrk="1" fontAlgn="base" hangingPunct="1">
              <a:spcAft>
                <a:spcPct val="0"/>
              </a:spcAft>
              <a:buNone/>
            </a:pPr>
            <a:endParaRPr lang="en-GB" altLang="en-US" sz="2800" b="1" dirty="0">
              <a:solidFill>
                <a:prstClr val="black"/>
              </a:solidFill>
            </a:endParaRPr>
          </a:p>
          <a:p>
            <a:pPr eaLnBrk="1" fontAlgn="base" hangingPunct="1">
              <a:spcAft>
                <a:spcPct val="0"/>
              </a:spcAft>
              <a:buFont typeface="Arial" charset="0"/>
              <a:buNone/>
            </a:pPr>
            <a:endParaRPr lang="en-GB" altLang="en-US" sz="2800" b="1" dirty="0">
              <a:solidFill>
                <a:prstClr val="black"/>
              </a:solidFill>
            </a:endParaRPr>
          </a:p>
        </p:txBody>
      </p:sp>
    </p:spTree>
    <p:extLst>
      <p:ext uri="{BB962C8B-B14F-4D97-AF65-F5344CB8AC3E}">
        <p14:creationId xmlns:p14="http://schemas.microsoft.com/office/powerpoint/2010/main" val="4017532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68313" y="1700213"/>
            <a:ext cx="8229600" cy="1008062"/>
          </a:xfrm>
        </p:spPr>
        <p:txBody>
          <a:bodyPr>
            <a:normAutofit fontScale="90000"/>
          </a:bodyPr>
          <a:lstStyle/>
          <a:p>
            <a:pPr eaLnBrk="1" hangingPunct="1"/>
            <a:r>
              <a:rPr lang="en-GB" altLang="en-US" sz="3600" dirty="0">
                <a:latin typeface="Arial" charset="0"/>
                <a:cs typeface="Arial" charset="0"/>
              </a:rPr>
              <a:t>When during academic research might </a:t>
            </a:r>
            <a:br>
              <a:rPr lang="en-GB" altLang="en-US" sz="3600" dirty="0">
                <a:latin typeface="Arial" charset="0"/>
                <a:cs typeface="Arial" charset="0"/>
              </a:rPr>
            </a:br>
            <a:r>
              <a:rPr lang="en-GB" altLang="en-US" sz="3600" dirty="0">
                <a:latin typeface="Arial" charset="0"/>
                <a:cs typeface="Arial" charset="0"/>
              </a:rPr>
              <a:t>creativity be important?</a:t>
            </a:r>
          </a:p>
        </p:txBody>
      </p:sp>
      <p:pic>
        <p:nvPicPr>
          <p:cNvPr id="11267" name="Picture 2" descr="http://upload.wikimedia.org/wikipedia/commons/thumb/6/6e/Symbol_merge_discussion.svg/200px-Symbol_merge_discuss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74265"/>
            <a:ext cx="957352" cy="87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47A59B04-21A7-4C7C-8C1D-873BD96597FB}" type="slidenum">
              <a:rPr lang="en-GB" smtClean="0"/>
              <a:pPr>
                <a:defRPr/>
              </a:pPr>
              <a:t>8</a:t>
            </a:fld>
            <a:endParaRPr lang="en-GB"/>
          </a:p>
        </p:txBody>
      </p:sp>
      <p:grpSp>
        <p:nvGrpSpPr>
          <p:cNvPr id="6" name="Group 5"/>
          <p:cNvGrpSpPr/>
          <p:nvPr/>
        </p:nvGrpSpPr>
        <p:grpSpPr>
          <a:xfrm>
            <a:off x="179512" y="174522"/>
            <a:ext cx="2448272" cy="829518"/>
            <a:chOff x="179512" y="174522"/>
            <a:chExt cx="2448272" cy="829518"/>
          </a:xfrm>
        </p:grpSpPr>
        <p:sp>
          <p:nvSpPr>
            <p:cNvPr id="7" name="Rectangle 6"/>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p:nvPr/>
          </p:nvPicPr>
          <p:blipFill rotWithShape="1">
            <a:blip r:embed="rId3"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4722955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68313" y="981075"/>
            <a:ext cx="8229600" cy="647700"/>
          </a:xfrm>
        </p:spPr>
        <p:txBody>
          <a:bodyPr>
            <a:normAutofit/>
          </a:bodyPr>
          <a:lstStyle/>
          <a:p>
            <a:pPr eaLnBrk="1" hangingPunct="1"/>
            <a:r>
              <a:rPr lang="en-GB" altLang="en-US" sz="2600" dirty="0">
                <a:latin typeface="Arial" charset="0"/>
                <a:cs typeface="Arial" charset="0"/>
              </a:rPr>
              <a:t>Creativity in the research process</a:t>
            </a:r>
          </a:p>
        </p:txBody>
      </p:sp>
      <p:sp>
        <p:nvSpPr>
          <p:cNvPr id="27651" name="Content Placeholder 2"/>
          <p:cNvSpPr>
            <a:spLocks noGrp="1"/>
          </p:cNvSpPr>
          <p:nvPr>
            <p:ph idx="1"/>
          </p:nvPr>
        </p:nvSpPr>
        <p:spPr>
          <a:xfrm>
            <a:off x="467544" y="1628800"/>
            <a:ext cx="8567737" cy="5229200"/>
          </a:xfrm>
        </p:spPr>
        <p:txBody>
          <a:bodyPr/>
          <a:lstStyle/>
          <a:p>
            <a:r>
              <a:rPr lang="en-GB" altLang="en-US" sz="2200" dirty="0">
                <a:latin typeface="Arial" charset="0"/>
                <a:cs typeface="Arial" charset="0"/>
              </a:rPr>
              <a:t>From City’s MSc project guidance document: “Projects must give students the opportunity to demonstrate… </a:t>
            </a:r>
          </a:p>
          <a:p>
            <a:pPr lvl="1"/>
            <a:r>
              <a:rPr lang="en-GB" altLang="en-US" b="1" dirty="0">
                <a:latin typeface="Arial" charset="0"/>
                <a:cs typeface="Arial" charset="0"/>
              </a:rPr>
              <a:t>Originality</a:t>
            </a:r>
            <a:r>
              <a:rPr lang="en-GB" altLang="en-US" dirty="0">
                <a:latin typeface="Arial" charset="0"/>
                <a:cs typeface="Arial" charset="0"/>
              </a:rPr>
              <a:t> in the application of knowledge.”</a:t>
            </a:r>
          </a:p>
          <a:p>
            <a:pPr lvl="1"/>
            <a:r>
              <a:rPr lang="en-GB" altLang="en-US" b="1" dirty="0">
                <a:latin typeface="Arial" charset="0"/>
                <a:cs typeface="Arial" charset="0"/>
              </a:rPr>
              <a:t>Originality</a:t>
            </a:r>
            <a:r>
              <a:rPr lang="en-GB" altLang="en-US" dirty="0">
                <a:latin typeface="Arial" charset="0"/>
                <a:cs typeface="Arial" charset="0"/>
              </a:rPr>
              <a:t> in tackling and solving problems.”</a:t>
            </a:r>
          </a:p>
          <a:p>
            <a:pPr lvl="1"/>
            <a:r>
              <a:rPr lang="en-GB" altLang="en-US" dirty="0">
                <a:latin typeface="Arial" charset="0"/>
                <a:cs typeface="Arial" charset="0"/>
              </a:rPr>
              <a:t>The ability to deal with complex issues both systematically and </a:t>
            </a:r>
            <a:r>
              <a:rPr lang="en-GB" altLang="en-US" b="1" dirty="0">
                <a:latin typeface="Arial" charset="0"/>
                <a:cs typeface="Arial" charset="0"/>
              </a:rPr>
              <a:t>creatively</a:t>
            </a:r>
            <a:r>
              <a:rPr lang="en-GB" altLang="en-US" dirty="0">
                <a:latin typeface="Arial" charset="0"/>
                <a:cs typeface="Arial" charset="0"/>
              </a:rPr>
              <a:t>…”</a:t>
            </a:r>
          </a:p>
          <a:p>
            <a:r>
              <a:rPr lang="en-GB" altLang="en-US" sz="2200" dirty="0">
                <a:latin typeface="Arial" charset="0"/>
                <a:cs typeface="Arial" charset="0"/>
              </a:rPr>
              <a:t>Creativity can’t be directly taught and outcomes of creative thinking are unpredictable. So why try to be more ‘creative’?</a:t>
            </a:r>
          </a:p>
          <a:p>
            <a:r>
              <a:rPr lang="en-GB" altLang="en-US" sz="2200" i="1" dirty="0">
                <a:latin typeface="Arial" charset="0"/>
                <a:cs typeface="Arial" charset="0"/>
              </a:rPr>
              <a:t>“Understanding and developing creativity may not provide us with a better sense of knowing what we are doing when we are doing research, but…it may make us more efficient and productive researchers.” </a:t>
            </a:r>
            <a:r>
              <a:rPr lang="en-GB" altLang="en-US" sz="2200" dirty="0">
                <a:latin typeface="Arial" charset="0"/>
                <a:cs typeface="Arial" charset="0"/>
              </a:rPr>
              <a:t>(Byron, 2009)</a:t>
            </a:r>
          </a:p>
        </p:txBody>
      </p:sp>
      <p:sp>
        <p:nvSpPr>
          <p:cNvPr id="2" name="Slide Number Placeholder 1"/>
          <p:cNvSpPr>
            <a:spLocks noGrp="1"/>
          </p:cNvSpPr>
          <p:nvPr>
            <p:ph type="sldNum" sz="quarter" idx="12"/>
          </p:nvPr>
        </p:nvSpPr>
        <p:spPr/>
        <p:txBody>
          <a:bodyPr/>
          <a:lstStyle/>
          <a:p>
            <a:pPr>
              <a:defRPr/>
            </a:pPr>
            <a:fld id="{FE41681C-4E18-4B0F-B64E-FD04860E30F6}" type="slidenum">
              <a:rPr lang="en-GB" smtClean="0">
                <a:solidFill>
                  <a:prstClr val="black">
                    <a:tint val="75000"/>
                  </a:prstClr>
                </a:solidFill>
              </a:rPr>
              <a:pPr>
                <a:defRPr/>
              </a:pPr>
              <a:t>9</a:t>
            </a:fld>
            <a:endParaRPr lang="en-GB">
              <a:solidFill>
                <a:prstClr val="black">
                  <a:tint val="75000"/>
                </a:prstClr>
              </a:solidFill>
            </a:endParaRPr>
          </a:p>
        </p:txBody>
      </p:sp>
      <p:grpSp>
        <p:nvGrpSpPr>
          <p:cNvPr id="5" name="Group 4"/>
          <p:cNvGrpSpPr/>
          <p:nvPr/>
        </p:nvGrpSpPr>
        <p:grpSpPr>
          <a:xfrm>
            <a:off x="179512" y="174522"/>
            <a:ext cx="2448272" cy="829518"/>
            <a:chOff x="179512" y="174522"/>
            <a:chExt cx="2448272" cy="829518"/>
          </a:xfrm>
        </p:grpSpPr>
        <p:sp>
          <p:nvSpPr>
            <p:cNvPr id="6" name="Rectangle 5"/>
            <p:cNvSpPr/>
            <p:nvPr/>
          </p:nvSpPr>
          <p:spPr>
            <a:xfrm>
              <a:off x="395536" y="260648"/>
              <a:ext cx="2232248" cy="743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l="15145" t="59646" r="60601"/>
            <a:stretch/>
          </p:blipFill>
          <p:spPr bwMode="auto">
            <a:xfrm>
              <a:off x="179512" y="174522"/>
              <a:ext cx="1152128" cy="662190"/>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40588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0" end="0"/>
                                            </p:txEl>
                                          </p:spTgt>
                                        </p:tgtEl>
                                        <p:attrNameLst>
                                          <p:attrName>ppt_c</p:attrName>
                                        </p:attrNameLst>
                                      </p:cBhvr>
                                      <p:to>
                                        <a:srgbClr val="969696"/>
                                      </p:to>
                                    </p:animClr>
                                  </p:sub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1" end="1"/>
                                            </p:txEl>
                                          </p:spTgt>
                                        </p:tgtEl>
                                        <p:attrNameLst>
                                          <p:attrName>ppt_c</p:attrName>
                                        </p:attrNameLst>
                                      </p:cBhvr>
                                      <p:to>
                                        <a:srgbClr val="969696"/>
                                      </p:to>
                                    </p:animClr>
                                  </p:subTnLst>
                                </p:cTn>
                              </p:par>
                              <p:par>
                                <p:cTn id="9" presetID="1" presetClass="entr" presetSubtype="0" fill="hold" grpId="0" nodeType="with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2" end="2"/>
                                            </p:txEl>
                                          </p:spTgt>
                                        </p:tgtEl>
                                        <p:attrNameLst>
                                          <p:attrName>ppt_c</p:attrName>
                                        </p:attrNameLst>
                                      </p:cBhvr>
                                      <p:to>
                                        <a:srgbClr val="969696"/>
                                      </p:to>
                                    </p:animClr>
                                  </p:subTnLst>
                                </p:cTn>
                              </p:par>
                              <p:par>
                                <p:cTn id="11" presetID="1" presetClass="entr" presetSubtype="0" fill="hold" grpId="0" nodeType="withEffect">
                                  <p:stCondLst>
                                    <p:cond delay="0"/>
                                  </p:stCondLst>
                                  <p:childTnLst>
                                    <p:set>
                                      <p:cBhvr>
                                        <p:cTn id="12" dur="1" fill="hold">
                                          <p:stCondLst>
                                            <p:cond delay="0"/>
                                          </p:stCondLst>
                                        </p:cTn>
                                        <p:tgtEl>
                                          <p:spTgt spid="2765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3" end="3"/>
                                            </p:txEl>
                                          </p:spTgt>
                                        </p:tgtEl>
                                        <p:attrNameLst>
                                          <p:attrName>ppt_c</p:attrName>
                                        </p:attrNameLst>
                                      </p:cBhvr>
                                      <p:to>
                                        <a:srgbClr val="969696"/>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4" end="4"/>
                                            </p:txEl>
                                          </p:spTgt>
                                        </p:tgtEl>
                                        <p:attrNameLst>
                                          <p:attrName>ppt_c</p:attrName>
                                        </p:attrNameLst>
                                      </p:cBhvr>
                                      <p:to>
                                        <a:srgbClr val="969696"/>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651">
                                            <p:txEl>
                                              <p:pRg st="5" end="5"/>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2205</TotalTime>
  <Words>4287</Words>
  <Application>Microsoft Office PowerPoint</Application>
  <PresentationFormat>On-screen Show (4:3)</PresentationFormat>
  <Paragraphs>491</Paragraphs>
  <Slides>63</Slides>
  <Notes>14</Notes>
  <HiddenSlides>16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63</vt:i4>
      </vt:variant>
    </vt:vector>
  </HeadingPairs>
  <TitlesOfParts>
    <vt:vector size="69" baseType="lpstr">
      <vt:lpstr>ＭＳ Ｐゴシック</vt:lpstr>
      <vt:lpstr>Arial</vt:lpstr>
      <vt:lpstr>Calibri</vt:lpstr>
      <vt:lpstr>Lucida Grande</vt:lpstr>
      <vt:lpstr>1_Office Theme</vt:lpstr>
      <vt:lpstr>Office Theme</vt:lpstr>
      <vt:lpstr>Creative thinking in research</vt:lpstr>
      <vt:lpstr>PowerPoint Presentation</vt:lpstr>
      <vt:lpstr>What is creativity?</vt:lpstr>
      <vt:lpstr>Who is creative?</vt:lpstr>
      <vt:lpstr>Divergent and convergent thinking</vt:lpstr>
      <vt:lpstr>Divergent and convergent thinking</vt:lpstr>
      <vt:lpstr>PowerPoint Presentation</vt:lpstr>
      <vt:lpstr>When during academic research might  creativity be important?</vt:lpstr>
      <vt:lpstr>Creativity in the research process</vt:lpstr>
      <vt:lpstr>Research questions and aims</vt:lpstr>
      <vt:lpstr>Research objectives</vt:lpstr>
      <vt:lpstr>Originality</vt:lpstr>
      <vt:lpstr>Achieving originality in research: Cryer (2006)</vt:lpstr>
      <vt:lpstr>Creative research questions</vt:lpstr>
      <vt:lpstr>Creative research questions</vt:lpstr>
      <vt:lpstr>Creative research questions</vt:lpstr>
      <vt:lpstr>Activity: Creative research questions</vt:lpstr>
      <vt:lpstr>Activity: Generating research questions</vt:lpstr>
      <vt:lpstr>Creativity in design and build projects</vt:lpstr>
      <vt:lpstr>Creativity in design and build projects</vt:lpstr>
      <vt:lpstr>Creativity in data collection (MSc project examples)</vt:lpstr>
      <vt:lpstr>Creativity in data analysis</vt:lpstr>
      <vt:lpstr>Creativity in data reporting</vt:lpstr>
      <vt:lpstr>Contextualising research questions</vt:lpstr>
      <vt:lpstr>Scoping research questions (asking ‘why’ successively): Example</vt:lpstr>
      <vt:lpstr>Activity: Contextualising and scoping research questions</vt:lpstr>
      <vt:lpstr>PowerPoint Presentation</vt:lpstr>
      <vt:lpstr>Techniques for research creativity: Byron (2013)</vt:lpstr>
      <vt:lpstr>Techniques for research creativity: Greenfield (2002)</vt:lpstr>
      <vt:lpstr>Applying reasoning by analogy in research</vt:lpstr>
      <vt:lpstr>Activity: Reasoning by analogy in research</vt:lpstr>
      <vt:lpstr>Techniques for research creativity: Pair up (2 heads are better than 1)</vt:lpstr>
      <vt:lpstr>Techniques for research creativity: SCAMPER</vt:lpstr>
      <vt:lpstr>PowerPoint Presentation</vt:lpstr>
      <vt:lpstr>Digital creativity support tools</vt:lpstr>
      <vt:lpstr>SimpleMind Free</vt:lpstr>
      <vt:lpstr>Xmind for Windows</vt:lpstr>
      <vt:lpstr>Mural</vt:lpstr>
      <vt:lpstr>Idea Champions - Jumpstart</vt:lpstr>
      <vt:lpstr>Idea Champions - Jumpstart</vt:lpstr>
      <vt:lpstr>SCAMPER Random question tool</vt:lpstr>
      <vt:lpstr>SCAMPER Random question tool</vt:lpstr>
      <vt:lpstr>PowerPoint Presentation</vt:lpstr>
      <vt:lpstr>Strategies for ‘seeking serendipity’ ‘creating creativity’</vt:lpstr>
      <vt:lpstr>Vary your Routine</vt:lpstr>
      <vt:lpstr>Be Observant</vt:lpstr>
      <vt:lpstr>Relax your Boundaries </vt:lpstr>
      <vt:lpstr>Draw on Previous Experiences  </vt:lpstr>
      <vt:lpstr>Look for Patterns   </vt:lpstr>
      <vt:lpstr>Make Mental Space</vt:lpstr>
      <vt:lpstr>Seize Opportunities  </vt:lpstr>
      <vt:lpstr>How might you use some of these strategies to be creative in research?</vt:lpstr>
      <vt:lpstr>Varying your routine in research</vt:lpstr>
      <vt:lpstr>Being observant in research</vt:lpstr>
      <vt:lpstr>Relaxing your boundaries in research</vt:lpstr>
      <vt:lpstr>Drawing on previous experiences in research</vt:lpstr>
      <vt:lpstr>Looking for patterns in research</vt:lpstr>
      <vt:lpstr>Making mental space during research</vt:lpstr>
      <vt:lpstr>Seizing research opportunities</vt:lpstr>
      <vt:lpstr>Activity: Vary your routine</vt:lpstr>
      <vt:lpstr>Reading and resources</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thinking</dc:title>
  <dc:creator>Makri, Stephann</dc:creator>
  <cp:lastModifiedBy>Makri, Stephann</cp:lastModifiedBy>
  <cp:revision>167</cp:revision>
  <cp:lastPrinted>2017-10-10T17:39:56Z</cp:lastPrinted>
  <dcterms:created xsi:type="dcterms:W3CDTF">2015-09-28T13:19:07Z</dcterms:created>
  <dcterms:modified xsi:type="dcterms:W3CDTF">2019-10-04T12:37:45Z</dcterms:modified>
</cp:coreProperties>
</file>